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5484" autoAdjust="0"/>
  </p:normalViewPr>
  <p:slideViewPr>
    <p:cSldViewPr>
      <p:cViewPr varScale="1">
        <p:scale>
          <a:sx n="62" d="100"/>
          <a:sy n="62" d="100"/>
        </p:scale>
        <p:origin x="-159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DFF76C-F9F3-4E3D-95F5-CE80F5F2554D}" type="datetimeFigureOut">
              <a:rPr lang="en-US" smtClean="0"/>
              <a:pPr/>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F40A8-3175-45D5-A6B9-2C7BEDB615D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DFF76C-F9F3-4E3D-95F5-CE80F5F2554D}" type="datetimeFigureOut">
              <a:rPr lang="en-US" smtClean="0"/>
              <a:pPr/>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F40A8-3175-45D5-A6B9-2C7BEDB615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DFF76C-F9F3-4E3D-95F5-CE80F5F2554D}" type="datetimeFigureOut">
              <a:rPr lang="en-US" smtClean="0"/>
              <a:pPr/>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F40A8-3175-45D5-A6B9-2C7BEDB615D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DFF76C-F9F3-4E3D-95F5-CE80F5F2554D}" type="datetimeFigureOut">
              <a:rPr lang="en-US" smtClean="0"/>
              <a:pPr/>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F40A8-3175-45D5-A6B9-2C7BEDB615D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DFF76C-F9F3-4E3D-95F5-CE80F5F2554D}" type="datetimeFigureOut">
              <a:rPr lang="en-US" smtClean="0"/>
              <a:pPr/>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F40A8-3175-45D5-A6B9-2C7BEDB615D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DFF76C-F9F3-4E3D-95F5-CE80F5F2554D}" type="datetimeFigureOut">
              <a:rPr lang="en-US" smtClean="0"/>
              <a:pPr/>
              <a:t>9/14/2020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7F40A8-3175-45D5-A6B9-2C7BEDB615D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DFF76C-F9F3-4E3D-95F5-CE80F5F2554D}" type="datetimeFigureOut">
              <a:rPr lang="en-US" smtClean="0"/>
              <a:pPr/>
              <a:t>9/14/2020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7F40A8-3175-45D5-A6B9-2C7BEDB615D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DFF76C-F9F3-4E3D-95F5-CE80F5F2554D}" type="datetimeFigureOut">
              <a:rPr lang="en-US" smtClean="0"/>
              <a:pPr/>
              <a:t>9/14/2020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7F40A8-3175-45D5-A6B9-2C7BEDB615D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DFF76C-F9F3-4E3D-95F5-CE80F5F2554D}" type="datetimeFigureOut">
              <a:rPr lang="en-US" smtClean="0"/>
              <a:pPr/>
              <a:t>9/14/2020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7F40A8-3175-45D5-A6B9-2C7BEDB615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DFF76C-F9F3-4E3D-95F5-CE80F5F2554D}" type="datetimeFigureOut">
              <a:rPr lang="en-US" smtClean="0"/>
              <a:pPr/>
              <a:t>9/14/2020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7F40A8-3175-45D5-A6B9-2C7BEDB615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DFF76C-F9F3-4E3D-95F5-CE80F5F2554D}" type="datetimeFigureOut">
              <a:rPr lang="en-US" smtClean="0"/>
              <a:pPr/>
              <a:t>9/14/2020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7F40A8-3175-45D5-A6B9-2C7BEDB615D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DFF76C-F9F3-4E3D-95F5-CE80F5F2554D}" type="datetimeFigureOut">
              <a:rPr lang="en-US" smtClean="0"/>
              <a:pPr/>
              <a:t>9/14/2020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7F40A8-3175-45D5-A6B9-2C7BEDB615D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470025"/>
          </a:xfrm>
        </p:spPr>
        <p:txBody>
          <a:bodyPr/>
          <a:lstStyle/>
          <a:p>
            <a:r>
              <a:rPr lang="sr-Cyrl-RS" b="1" dirty="0" smtClean="0">
                <a:latin typeface="Times New Roman" pitchFamily="18" charset="0"/>
                <a:cs typeface="Times New Roman" pitchFamily="18" charset="0"/>
              </a:rPr>
              <a:t>ПЕТНАЕСТА НЕДЕЉА</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a:xfrm>
            <a:off x="0" y="1828800"/>
            <a:ext cx="9144000" cy="838200"/>
          </a:xfrm>
        </p:spPr>
        <p:txBody>
          <a:bodyPr>
            <a:normAutofit/>
          </a:bodyPr>
          <a:lstStyle/>
          <a:p>
            <a:r>
              <a:rPr lang="sr-Cyrl-RS" sz="4400" b="1" dirty="0" smtClean="0">
                <a:solidFill>
                  <a:schemeClr val="tx1"/>
                </a:solidFill>
                <a:latin typeface="Times New Roman" pitchFamily="18" charset="0"/>
                <a:cs typeface="Times New Roman" pitchFamily="18" charset="0"/>
              </a:rPr>
              <a:t>ЗАКОНСКА РЕГУЛАТИВА</a:t>
            </a:r>
            <a:endParaRPr lang="en-US" sz="4400" b="1"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sr-Cyrl-RS" sz="2400" dirty="0" smtClean="0">
                <a:latin typeface="Times New Roman" pitchFamily="18" charset="0"/>
                <a:cs typeface="Times New Roman" pitchFamily="18" charset="0"/>
              </a:rPr>
              <a:t>Дијететски производи (производи за специфичне нутритивне намене) се у ЕУ најопштије дефинишу кроз Директиву ЕЦ 2009/39 којом се регулише њихова безбедност и декларисање.</a:t>
            </a:r>
          </a:p>
          <a:p>
            <a:pPr>
              <a:buNone/>
            </a:pPr>
            <a:r>
              <a:rPr lang="sr-Cyrl-RS" sz="2400" dirty="0" smtClean="0">
                <a:latin typeface="Times New Roman" pitchFamily="18" charset="0"/>
                <a:cs typeface="Times New Roman" pitchFamily="18" charset="0"/>
              </a:rPr>
              <a:t>	Наведена Директива предвиђа постојање специфичног акта за све врсте дијететских производа, укључујући,  али не огранивајући се на:</a:t>
            </a:r>
          </a:p>
          <a:p>
            <a:r>
              <a:rPr lang="sr-Cyrl-RS" sz="2400" dirty="0" smtClean="0">
                <a:latin typeface="Times New Roman" pitchFamily="18" charset="0"/>
                <a:cs typeface="Times New Roman" pitchFamily="18" charset="0"/>
              </a:rPr>
              <a:t>Производе за одојчад и малу децу,</a:t>
            </a:r>
          </a:p>
          <a:p>
            <a:r>
              <a:rPr lang="sr-Cyrl-RS" sz="2400" dirty="0" smtClean="0">
                <a:latin typeface="Times New Roman" pitchFamily="18" charset="0"/>
                <a:cs typeface="Times New Roman" pitchFamily="18" charset="0"/>
              </a:rPr>
              <a:t>Производе за особе на режиму исхране за смањење телесне масе (енгл. Енерг</a:t>
            </a:r>
            <a:r>
              <a:rPr lang="sr-Latn-RS" sz="2400" dirty="0" smtClean="0">
                <a:latin typeface="Times New Roman" pitchFamily="18" charset="0"/>
                <a:cs typeface="Times New Roman" pitchFamily="18" charset="0"/>
              </a:rPr>
              <a:t>y- restricted diet for weight reduction),</a:t>
            </a:r>
          </a:p>
          <a:p>
            <a:r>
              <a:rPr lang="sr-Cyrl-RS" sz="2400" dirty="0" smtClean="0">
                <a:latin typeface="Times New Roman" pitchFamily="18" charset="0"/>
                <a:cs typeface="Times New Roman" pitchFamily="18" charset="0"/>
              </a:rPr>
              <a:t>Производе</a:t>
            </a:r>
            <a:r>
              <a:rPr lang="sr-Latn-R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за</a:t>
            </a:r>
            <a:r>
              <a:rPr lang="sr-Latn-R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посебне</a:t>
            </a:r>
            <a:r>
              <a:rPr lang="sr-Latn-R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медицинске</a:t>
            </a:r>
            <a:r>
              <a:rPr lang="sr-Latn-R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намене</a:t>
            </a:r>
            <a:endParaRPr lang="sr-Latn-RS" sz="2400" dirty="0" smtClean="0">
              <a:latin typeface="Times New Roman" pitchFamily="18" charset="0"/>
              <a:cs typeface="Times New Roman" pitchFamily="18" charset="0"/>
            </a:endParaRPr>
          </a:p>
          <a:p>
            <a:r>
              <a:rPr lang="sr-Cyrl-RS" sz="2400" dirty="0" smtClean="0">
                <a:latin typeface="Times New Roman" pitchFamily="18" charset="0"/>
                <a:cs typeface="Times New Roman" pitchFamily="18" charset="0"/>
              </a:rPr>
              <a:t>Производе</a:t>
            </a:r>
            <a:r>
              <a:rPr lang="sr-Latn-R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за</a:t>
            </a:r>
            <a:r>
              <a:rPr lang="sr-Latn-R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особе</a:t>
            </a:r>
            <a:r>
              <a:rPr lang="sr-Latn-R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интолерантне на глутен, и</a:t>
            </a:r>
          </a:p>
          <a:p>
            <a:r>
              <a:rPr lang="sr-Cyrl-RS" sz="2400" dirty="0" smtClean="0">
                <a:latin typeface="Times New Roman" pitchFamily="18" charset="0"/>
                <a:cs typeface="Times New Roman" pitchFamily="18" charset="0"/>
              </a:rPr>
              <a:t>Производе за спортисте</a:t>
            </a:r>
            <a:endParaRPr lang="sr-Latn-RS" sz="2400" dirty="0" smtClean="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r>
              <a:rPr lang="sr-Cyrl-RS" dirty="0" smtClean="0">
                <a:latin typeface="Times New Roman" pitchFamily="18" charset="0"/>
                <a:cs typeface="Times New Roman" pitchFamily="18" charset="0"/>
              </a:rPr>
              <a:t>Дијететски суплементи, посебно дијететски суплементи витамина и минерала, у ЕУ су предмет Директиве ЕЦ 2002/46.</a:t>
            </a:r>
          </a:p>
          <a:p>
            <a:r>
              <a:rPr lang="sr-Cyrl-RS" dirty="0" smtClean="0">
                <a:latin typeface="Times New Roman" pitchFamily="18" charset="0"/>
                <a:cs typeface="Times New Roman" pitchFamily="18" charset="0"/>
              </a:rPr>
              <a:t>Независне и стручне савете у вези са дијететским суплементима у оквиру ЕФСА пружају два панела:</a:t>
            </a:r>
          </a:p>
          <a:p>
            <a:pPr marL="514350" indent="-514350">
              <a:buAutoNum type="arabicPeriod"/>
            </a:pPr>
            <a:r>
              <a:rPr lang="sr-Cyrl-RS" dirty="0" smtClean="0">
                <a:latin typeface="Times New Roman" pitchFamily="18" charset="0"/>
                <a:cs typeface="Times New Roman" pitchFamily="18" charset="0"/>
              </a:rPr>
              <a:t>Панел за адитиве у храни и изворе нутријената додате храни (енгл. </a:t>
            </a:r>
            <a:r>
              <a:rPr lang="sr-Latn-RS" dirty="0" smtClean="0">
                <a:latin typeface="Times New Roman" pitchFamily="18" charset="0"/>
                <a:cs typeface="Times New Roman" pitchFamily="18" charset="0"/>
              </a:rPr>
              <a:t>Panel on food additives and sorces of nutrients added to food- ANS),</a:t>
            </a:r>
          </a:p>
          <a:p>
            <a:pPr marL="514350" indent="-514350">
              <a:buAutoNum type="arabicPeriod"/>
            </a:pPr>
            <a:r>
              <a:rPr lang="sr-Cyrl-RS" dirty="0" smtClean="0">
                <a:latin typeface="Times New Roman" pitchFamily="18" charset="0"/>
                <a:cs typeface="Times New Roman" pitchFamily="18" charset="0"/>
              </a:rPr>
              <a:t> Панел за дијететске производе, исхрану и алергије (енгл. </a:t>
            </a:r>
            <a:r>
              <a:rPr lang="sr-Latn-RS" dirty="0" smtClean="0">
                <a:latin typeface="Times New Roman" pitchFamily="18" charset="0"/>
                <a:cs typeface="Times New Roman" pitchFamily="18" charset="0"/>
              </a:rPr>
              <a:t>Panel on dietetic products, nutrition and alergies – NDA).</a:t>
            </a:r>
            <a:r>
              <a:rPr lang="sr-Cyrl-R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47800"/>
          </a:xfrm>
        </p:spPr>
        <p:txBody>
          <a:bodyPr>
            <a:noAutofit/>
          </a:bodyPr>
          <a:lstStyle/>
          <a:p>
            <a:r>
              <a:rPr lang="sr-Cyrl-RS" sz="4000" b="1" dirty="0" smtClean="0">
                <a:latin typeface="Times New Roman" pitchFamily="18" charset="0"/>
                <a:cs typeface="Times New Roman" pitchFamily="18" charset="0"/>
              </a:rPr>
              <a:t>Као основна начела Закона о безбедности хране наводе се:</a:t>
            </a:r>
            <a:endParaRPr lang="en-US" sz="4000" b="1" dirty="0">
              <a:latin typeface="Times New Roman" pitchFamily="18" charset="0"/>
              <a:cs typeface="Times New Roman" pitchFamily="18" charset="0"/>
            </a:endParaRPr>
          </a:p>
        </p:txBody>
      </p:sp>
      <p:sp>
        <p:nvSpPr>
          <p:cNvPr id="3" name="Content Placeholder 2"/>
          <p:cNvSpPr>
            <a:spLocks noGrp="1"/>
          </p:cNvSpPr>
          <p:nvPr>
            <p:ph idx="1"/>
          </p:nvPr>
        </p:nvSpPr>
        <p:spPr>
          <a:xfrm>
            <a:off x="0" y="1752600"/>
            <a:ext cx="9144000" cy="5105400"/>
          </a:xfrm>
        </p:spPr>
        <p:txBody>
          <a:bodyPr>
            <a:normAutofit/>
          </a:bodyPr>
          <a:lstStyle/>
          <a:p>
            <a:r>
              <a:rPr lang="sr-Cyrl-RS" sz="3600" dirty="0" smtClean="0">
                <a:latin typeface="Times New Roman" pitchFamily="18" charset="0"/>
                <a:cs typeface="Times New Roman" pitchFamily="18" charset="0"/>
              </a:rPr>
              <a:t>НАЧЕЛО АНАЛИЗЕ РИЗИКА</a:t>
            </a:r>
          </a:p>
          <a:p>
            <a:r>
              <a:rPr lang="sr-Cyrl-RS" sz="3600" dirty="0" smtClean="0">
                <a:latin typeface="Times New Roman" pitchFamily="18" charset="0"/>
                <a:cs typeface="Times New Roman" pitchFamily="18" charset="0"/>
              </a:rPr>
              <a:t>НАЧЕЛО ПРЕДОСТРОЖНОСТИ</a:t>
            </a:r>
          </a:p>
          <a:p>
            <a:r>
              <a:rPr lang="sr-Cyrl-RS" sz="3600" dirty="0" smtClean="0">
                <a:latin typeface="Times New Roman" pitchFamily="18" charset="0"/>
                <a:cs typeface="Times New Roman" pitchFamily="18" charset="0"/>
              </a:rPr>
              <a:t>НАЧЕЛО ЗАШТИТЕ ИНТЕРЕСА ПОТРОШАЧА</a:t>
            </a:r>
          </a:p>
          <a:p>
            <a:r>
              <a:rPr lang="sr-Cyrl-RS" sz="3600" dirty="0" smtClean="0">
                <a:latin typeface="Times New Roman" pitchFamily="18" charset="0"/>
                <a:cs typeface="Times New Roman" pitchFamily="18" charset="0"/>
              </a:rPr>
              <a:t>НАЧЕЛО ТРАНСПАРЕНТНОСТИ</a:t>
            </a:r>
            <a:endParaRPr lang="en-US" sz="36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rmAutofit/>
          </a:bodyPr>
          <a:lstStyle/>
          <a:p>
            <a:r>
              <a:rPr lang="sr-Cyrl-RS" sz="3600" b="1" dirty="0" smtClean="0">
                <a:latin typeface="Times New Roman" pitchFamily="18" charset="0"/>
                <a:cs typeface="Times New Roman" pitchFamily="18" charset="0"/>
              </a:rPr>
              <a:t>НАЧЕЛО АНАЛИЗЕ РИЗИКА</a:t>
            </a:r>
          </a:p>
        </p:txBody>
      </p:sp>
      <p:sp>
        <p:nvSpPr>
          <p:cNvPr id="6" name="Content Placeholder 5"/>
          <p:cNvSpPr>
            <a:spLocks noGrp="1"/>
          </p:cNvSpPr>
          <p:nvPr>
            <p:ph idx="1"/>
          </p:nvPr>
        </p:nvSpPr>
        <p:spPr>
          <a:xfrm>
            <a:off x="0" y="1371600"/>
            <a:ext cx="9144000" cy="5486400"/>
          </a:xfrm>
        </p:spPr>
        <p:txBody>
          <a:bodyPr>
            <a:normAutofit/>
          </a:bodyPr>
          <a:lstStyle/>
          <a:p>
            <a:r>
              <a:rPr lang="sr-Cyrl-RS" sz="3600" dirty="0" smtClean="0">
                <a:latin typeface="Times New Roman" pitchFamily="18" charset="0"/>
                <a:cs typeface="Times New Roman" pitchFamily="18" charset="0"/>
              </a:rPr>
              <a:t>Ради постизања високог нивоа заштите здравља и живота људи, мере које се примењују у складу са овим Законом, морају да се заснивају на анализи ризика, а процена ризика треба да је независна, објективна и транспарентна.</a:t>
            </a:r>
            <a:endParaRPr lang="en-US" sz="36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lstStyle/>
          <a:p>
            <a:r>
              <a:rPr lang="sr-Cyrl-RS" b="1" dirty="0" smtClean="0">
                <a:latin typeface="Times New Roman" pitchFamily="18" charset="0"/>
                <a:cs typeface="Times New Roman" pitchFamily="18" charset="0"/>
              </a:rPr>
              <a:t>НАЧЕЛО ПРЕДОСТРОЖНОСТИ</a:t>
            </a:r>
          </a:p>
        </p:txBody>
      </p:sp>
      <p:sp>
        <p:nvSpPr>
          <p:cNvPr id="3" name="Content Placeholder 2"/>
          <p:cNvSpPr>
            <a:spLocks noGrp="1"/>
          </p:cNvSpPr>
          <p:nvPr>
            <p:ph idx="1"/>
          </p:nvPr>
        </p:nvSpPr>
        <p:spPr>
          <a:xfrm>
            <a:off x="0" y="914400"/>
            <a:ext cx="9144000" cy="5943600"/>
          </a:xfrm>
        </p:spPr>
        <p:txBody>
          <a:bodyPr>
            <a:normAutofit/>
          </a:bodyPr>
          <a:lstStyle/>
          <a:p>
            <a:r>
              <a:rPr lang="sr-Cyrl-RS" sz="3600" dirty="0" smtClean="0">
                <a:latin typeface="Times New Roman" pitchFamily="18" charset="0"/>
                <a:cs typeface="Times New Roman" pitchFamily="18" charset="0"/>
              </a:rPr>
              <a:t>Уколико се утврди могућност штетног деловања на здравље, а нема довољно научних података за објективну процену ризика, могу се предузети привремене мере управљања ризиком ради обезбеђења високог нивоа заштите здравља потрошача, до добијања нових научних информација неопходних за објективну процену ризика, када се мере управљања ризиком преиспитују.</a:t>
            </a:r>
            <a:endParaRPr lang="en-US" sz="36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rmAutofit fontScale="90000"/>
          </a:bodyPr>
          <a:lstStyle/>
          <a:p>
            <a:r>
              <a:rPr lang="sr-Cyrl-RS" b="1" dirty="0" smtClean="0">
                <a:latin typeface="Times New Roman" pitchFamily="18" charset="0"/>
                <a:cs typeface="Times New Roman" pitchFamily="18" charset="0"/>
              </a:rPr>
              <a:t>НАЧЕЛО ЗАШТИТЕ ИНТЕРЕСА ПОТРОШАЧА</a:t>
            </a:r>
          </a:p>
        </p:txBody>
      </p:sp>
      <p:sp>
        <p:nvSpPr>
          <p:cNvPr id="3" name="Content Placeholder 2"/>
          <p:cNvSpPr>
            <a:spLocks noGrp="1"/>
          </p:cNvSpPr>
          <p:nvPr>
            <p:ph idx="1"/>
          </p:nvPr>
        </p:nvSpPr>
        <p:spPr>
          <a:xfrm>
            <a:off x="0" y="1447800"/>
            <a:ext cx="9144000" cy="5410200"/>
          </a:xfrm>
        </p:spPr>
        <p:txBody>
          <a:bodyPr>
            <a:normAutofit/>
          </a:bodyPr>
          <a:lstStyle/>
          <a:p>
            <a:r>
              <a:rPr lang="sr-Cyrl-RS" sz="3600" dirty="0" smtClean="0">
                <a:latin typeface="Times New Roman" pitchFamily="18" charset="0"/>
                <a:cs typeface="Times New Roman" pitchFamily="18" charset="0"/>
              </a:rPr>
              <a:t>Субјекти у пословању храном дужни су да потрошачу обезбеде информације које дају могућност избора производа на начин који неће довести потрошача у заблуду у погледу састава, особина и намене производа.</a:t>
            </a:r>
            <a:endParaRPr lang="en-US" sz="36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normAutofit/>
          </a:bodyPr>
          <a:lstStyle/>
          <a:p>
            <a:r>
              <a:rPr lang="sr-Cyrl-RS" sz="3600" b="1" dirty="0" smtClean="0">
                <a:latin typeface="Times New Roman" pitchFamily="18" charset="0"/>
                <a:cs typeface="Times New Roman" pitchFamily="18" charset="0"/>
              </a:rPr>
              <a:t>НАЧЕЛО ТРАНСПАРЕНТНОСТИ</a:t>
            </a:r>
            <a:endParaRPr lang="en-US" sz="3600" b="1" dirty="0">
              <a:latin typeface="Times New Roman" pitchFamily="18" charset="0"/>
              <a:cs typeface="Times New Roman" pitchFamily="18" charset="0"/>
            </a:endParaRPr>
          </a:p>
        </p:txBody>
      </p:sp>
      <p:pic>
        <p:nvPicPr>
          <p:cNvPr id="5122" name="Picture 2"/>
          <p:cNvPicPr>
            <a:picLocks noGrp="1" noChangeAspect="1" noChangeArrowheads="1"/>
          </p:cNvPicPr>
          <p:nvPr>
            <p:ph idx="1"/>
          </p:nvPr>
        </p:nvPicPr>
        <p:blipFill>
          <a:blip r:embed="rId2"/>
          <a:srcRect/>
          <a:stretch>
            <a:fillRect/>
          </a:stretch>
        </p:blipFill>
        <p:spPr bwMode="auto">
          <a:xfrm>
            <a:off x="0" y="838200"/>
            <a:ext cx="9143999" cy="601980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r>
              <a:rPr lang="sr-Cyrl-RS" sz="2800" dirty="0" smtClean="0">
                <a:latin typeface="Times New Roman" pitchFamily="18" charset="0"/>
                <a:cs typeface="Times New Roman" pitchFamily="18" charset="0"/>
              </a:rPr>
              <a:t>Доступност довољних количина здравствено безбедне хране је предуслов доброг здравља.</a:t>
            </a:r>
          </a:p>
          <a:p>
            <a:r>
              <a:rPr lang="sr-Cyrl-RS" sz="2800" dirty="0" smtClean="0">
                <a:latin typeface="Times New Roman" pitchFamily="18" charset="0"/>
                <a:cs typeface="Times New Roman" pitchFamily="18" charset="0"/>
              </a:rPr>
              <a:t>Здравствено безбедну храну карактерише одсуство биолошке, физичке и хемијске контаминације.</a:t>
            </a:r>
          </a:p>
          <a:p>
            <a:r>
              <a:rPr lang="sr-Cyrl-RS" sz="2800" dirty="0" smtClean="0">
                <a:latin typeface="Times New Roman" pitchFamily="18" charset="0"/>
                <a:cs typeface="Times New Roman" pitchFamily="18" charset="0"/>
              </a:rPr>
              <a:t>Како потпуно одсуство контаминације (принцип “нултог ризика”) није могуће постићи, услови под којима се храна сматра здравствено безбедном се прописују законом и подзаконским актима.</a:t>
            </a:r>
          </a:p>
          <a:p>
            <a:r>
              <a:rPr lang="sr-Cyrl-RS" sz="2800" dirty="0" smtClean="0">
                <a:latin typeface="Times New Roman" pitchFamily="18" charset="0"/>
                <a:cs typeface="Times New Roman" pitchFamily="18" charset="0"/>
              </a:rPr>
              <a:t>Обезбеђење здравствено безбедне хране, као и предлагање и прописивање услова под којима се храна сматра здравствено безбедном је предмет рада различитих међународних, регионалних и националних здравствених ауторитета.</a:t>
            </a:r>
          </a:p>
          <a:p>
            <a:r>
              <a:rPr lang="sr-Cyrl-RS" sz="2800" dirty="0" smtClean="0">
                <a:latin typeface="Times New Roman" pitchFamily="18" charset="0"/>
                <a:cs typeface="Times New Roman" pitchFamily="18" charset="0"/>
              </a:rPr>
              <a:t>Основни циљеви примене закона у области производње и промета хране су заштита здравља и интереса потрошача.</a:t>
            </a:r>
          </a:p>
          <a:p>
            <a:r>
              <a:rPr lang="sr-Cyrl-RS" sz="2800" dirty="0" smtClean="0">
                <a:latin typeface="Times New Roman" pitchFamily="18" charset="0"/>
                <a:cs typeface="Times New Roman" pitchFamily="18" charset="0"/>
              </a:rPr>
              <a:t>У основи свих савремених прописа у области здравствене безбедности хране јесте процес анализе ризика, као и смернице за управљање ризиком.</a:t>
            </a:r>
          </a:p>
          <a:p>
            <a:endParaRPr lang="en-US" sz="2800"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0" y="0"/>
            <a:ext cx="9144000" cy="6858000"/>
          </a:xfrm>
        </p:spPr>
        <p:txBody>
          <a:bodyPr>
            <a:normAutofit/>
          </a:bodyPr>
          <a:lstStyle/>
          <a:p>
            <a:r>
              <a:rPr lang="sr-Cyrl-RS" sz="4400" b="1" dirty="0" smtClean="0">
                <a:latin typeface="Times New Roman" pitchFamily="18" charset="0"/>
                <a:cs typeface="Times New Roman" pitchFamily="18" charset="0"/>
              </a:rPr>
              <a:t>ПРЕЦИЗНИ ЗАХТЕВИ У ПОГЛЕДУ САСТАВА, САДРЖАЈА АДИТИВА И КОНТАМИНЕНАТА ЗА СПЕЦИФИЧНЕ НАМИРНИЦЕ И ГРУПЕ НАМИРНИЦА ПРОПИСАНИ СУ ПРАВИЛНИЦИМА КОЈИ ПРОИСТИЧУ ИЗ ЗАКОНА О БЕЗБЕДНОСТИ ХРАНЕ.</a:t>
            </a:r>
            <a:endParaRPr lang="en-US" sz="4400" b="1"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4" name="Picture 2"/>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rmAutofit fontScale="90000"/>
          </a:bodyPr>
          <a:lstStyle/>
          <a:p>
            <a:r>
              <a:rPr lang="sr-Cyrl-RS" b="1" dirty="0" smtClean="0"/>
              <a:t/>
            </a:r>
            <a:br>
              <a:rPr lang="sr-Cyrl-RS" b="1" dirty="0" smtClean="0"/>
            </a:br>
            <a:r>
              <a:rPr lang="sr-Cyrl-RS" sz="4000" b="1" dirty="0" smtClean="0">
                <a:latin typeface="Times New Roman" pitchFamily="18" charset="0"/>
                <a:cs typeface="Times New Roman" pitchFamily="18" charset="0"/>
              </a:rPr>
              <a:t>Шта</a:t>
            </a:r>
            <a:r>
              <a:rPr lang="pl-PL" sz="4000" b="1" dirty="0" smtClean="0">
                <a:latin typeface="Times New Roman" pitchFamily="18" charset="0"/>
                <a:cs typeface="Times New Roman" pitchFamily="18" charset="0"/>
              </a:rPr>
              <a:t> </a:t>
            </a:r>
            <a:r>
              <a:rPr lang="sr-Cyrl-RS" sz="4000" b="1" dirty="0" smtClean="0">
                <a:latin typeface="Times New Roman" pitchFamily="18" charset="0"/>
                <a:cs typeface="Times New Roman" pitchFamily="18" charset="0"/>
              </a:rPr>
              <a:t>очекујемо</a:t>
            </a:r>
            <a:r>
              <a:rPr lang="pl-PL" sz="4000" b="1" dirty="0" smtClean="0">
                <a:latin typeface="Times New Roman" pitchFamily="18" charset="0"/>
                <a:cs typeface="Times New Roman" pitchFamily="18" charset="0"/>
              </a:rPr>
              <a:t> </a:t>
            </a:r>
            <a:r>
              <a:rPr lang="sr-Cyrl-RS" sz="4000" b="1" dirty="0" smtClean="0">
                <a:latin typeface="Times New Roman" pitchFamily="18" charset="0"/>
                <a:cs typeface="Times New Roman" pitchFamily="18" charset="0"/>
              </a:rPr>
              <a:t>од</a:t>
            </a:r>
            <a:r>
              <a:rPr lang="pl-PL" sz="4000" b="1" dirty="0" smtClean="0">
                <a:latin typeface="Times New Roman" pitchFamily="18" charset="0"/>
                <a:cs typeface="Times New Roman" pitchFamily="18" charset="0"/>
              </a:rPr>
              <a:t> </a:t>
            </a:r>
            <a:r>
              <a:rPr lang="sr-Cyrl-RS" sz="4000" b="1" dirty="0" smtClean="0">
                <a:latin typeface="Times New Roman" pitchFamily="18" charset="0"/>
                <a:cs typeface="Times New Roman" pitchFamily="18" charset="0"/>
              </a:rPr>
              <a:t>хране</a:t>
            </a:r>
            <a:r>
              <a:rPr lang="pl-PL" sz="4000" b="1" dirty="0" smtClean="0">
                <a:latin typeface="Times New Roman" pitchFamily="18" charset="0"/>
                <a:cs typeface="Times New Roman" pitchFamily="18" charset="0"/>
              </a:rPr>
              <a:t> </a:t>
            </a:r>
            <a:r>
              <a:rPr lang="sr-Cyrl-RS" sz="4000" b="1" dirty="0" smtClean="0">
                <a:latin typeface="Times New Roman" pitchFamily="18" charset="0"/>
                <a:cs typeface="Times New Roman" pitchFamily="18" charset="0"/>
              </a:rPr>
              <a:t>у</a:t>
            </a:r>
            <a:r>
              <a:rPr lang="pl-PL" sz="4000" b="1" dirty="0" smtClean="0">
                <a:latin typeface="Times New Roman" pitchFamily="18" charset="0"/>
                <a:cs typeface="Times New Roman" pitchFamily="18" charset="0"/>
              </a:rPr>
              <a:t> 21. </a:t>
            </a:r>
            <a:r>
              <a:rPr lang="sr-Cyrl-RS" sz="4000" b="1" dirty="0" smtClean="0">
                <a:latin typeface="Times New Roman" pitchFamily="18" charset="0"/>
                <a:cs typeface="Times New Roman" pitchFamily="18" charset="0"/>
              </a:rPr>
              <a:t>веку</a:t>
            </a:r>
            <a:r>
              <a:rPr lang="pl-PL" sz="4000" b="1" dirty="0" smtClean="0">
                <a:latin typeface="Times New Roman" pitchFamily="18" charset="0"/>
                <a:cs typeface="Times New Roman" pitchFamily="18" charset="0"/>
              </a:rPr>
              <a:t>?</a:t>
            </a:r>
            <a:br>
              <a:rPr lang="pl-PL" sz="4000" b="1" dirty="0" smtClean="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0" y="685800"/>
            <a:ext cx="9144000" cy="6172200"/>
          </a:xfrm>
        </p:spPr>
        <p:txBody>
          <a:bodyPr>
            <a:normAutofit/>
          </a:bodyPr>
          <a:lstStyle/>
          <a:p>
            <a:r>
              <a:rPr lang="sr-Cyrl-RS" dirty="0" smtClean="0">
                <a:latin typeface="Times New Roman" pitchFamily="18" charset="0"/>
                <a:cs typeface="Times New Roman" pitchFamily="18" charset="0"/>
              </a:rPr>
              <a:t>Да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буде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сигурна</a:t>
            </a:r>
            <a:endParaRPr lang="en-US" dirty="0">
              <a:latin typeface="Times New Roman" pitchFamily="18" charset="0"/>
              <a:cs typeface="Times New Roman" pitchFamily="18" charset="0"/>
            </a:endParaRPr>
          </a:p>
          <a:p>
            <a:r>
              <a:rPr lang="sr-Cyrl-RS" dirty="0" smtClean="0">
                <a:latin typeface="Times New Roman" pitchFamily="18" charset="0"/>
                <a:cs typeface="Times New Roman" pitchFamily="18" charset="0"/>
              </a:rPr>
              <a:t>Допринос</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општем</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здрављу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ипревенција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болести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принципи здраве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исхране</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r>
              <a:rPr lang="it-IT" dirty="0">
                <a:latin typeface="Times New Roman" pitchFamily="18" charset="0"/>
                <a:cs typeface="Times New Roman" pitchFamily="18" charset="0"/>
              </a:rPr>
              <a:t> </a:t>
            </a:r>
            <a:r>
              <a:rPr lang="sr-Cyrl-RS" dirty="0" smtClean="0">
                <a:latin typeface="Times New Roman" pitchFamily="18" charset="0"/>
                <a:cs typeface="Times New Roman" pitchFamily="18" charset="0"/>
              </a:rPr>
              <a:t>Да</a:t>
            </a:r>
            <a:r>
              <a:rPr lang="it-IT"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не</a:t>
            </a:r>
            <a:r>
              <a:rPr lang="it-IT"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садржи</a:t>
            </a:r>
            <a:r>
              <a:rPr lang="it-IT"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алергене</a:t>
            </a:r>
            <a:r>
              <a:rPr lang="it-IT"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или</a:t>
            </a:r>
            <a:r>
              <a:rPr lang="it-IT"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да</a:t>
            </a:r>
            <a:r>
              <a:rPr lang="it-IT"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их има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видно</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обележене</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a:t>
            </a:r>
            <a:r>
              <a:rPr lang="sr-Cyrl-RS" dirty="0" smtClean="0">
                <a:latin typeface="Times New Roman" pitchFamily="18" charset="0"/>
                <a:cs typeface="Times New Roman" pitchFamily="18" charset="0"/>
              </a:rPr>
              <a:t>Да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садржи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биолошки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активне компоненте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повољним здравственим</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ефектима</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a:t>
            </a:r>
            <a:r>
              <a:rPr lang="sr-Cyrl-RS" dirty="0" smtClean="0">
                <a:latin typeface="Times New Roman" pitchFamily="18" charset="0"/>
                <a:cs typeface="Times New Roman" pitchFamily="18" charset="0"/>
              </a:rPr>
              <a:t>Очуваних</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састојака</a:t>
            </a:r>
            <a:endParaRPr lang="en-US" dirty="0">
              <a:latin typeface="Times New Roman" pitchFamily="18" charset="0"/>
              <a:cs typeface="Times New Roman" pitchFamily="18" charset="0"/>
            </a:endParaRPr>
          </a:p>
          <a:p>
            <a:r>
              <a:rPr lang="pl-PL" dirty="0">
                <a:latin typeface="Times New Roman" pitchFamily="18" charset="0"/>
                <a:cs typeface="Times New Roman" pitchFamily="18" charset="0"/>
              </a:rPr>
              <a:t> </a:t>
            </a:r>
            <a:r>
              <a:rPr lang="sr-Cyrl-RS" dirty="0" smtClean="0">
                <a:latin typeface="Times New Roman" pitchFamily="18" charset="0"/>
                <a:cs typeface="Times New Roman" pitchFamily="18" charset="0"/>
              </a:rPr>
              <a:t>Да</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је</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специјално</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дизајнирана</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за потребе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појединих</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популационих група</a:t>
            </a:r>
            <a:endParaRPr lang="en-US" dirty="0">
              <a:latin typeface="Times New Roman" pitchFamily="18" charset="0"/>
              <a:cs typeface="Times New Roman" pitchFamily="18" charset="0"/>
            </a:endParaRPr>
          </a:p>
          <a:p>
            <a:r>
              <a:rPr lang="pl-PL" dirty="0">
                <a:latin typeface="Times New Roman" pitchFamily="18" charset="0"/>
                <a:cs typeface="Times New Roman" pitchFamily="18" charset="0"/>
              </a:rPr>
              <a:t> </a:t>
            </a:r>
            <a:r>
              <a:rPr lang="sr-Cyrl-RS" dirty="0" smtClean="0">
                <a:latin typeface="Times New Roman" pitchFamily="18" charset="0"/>
                <a:cs typeface="Times New Roman" pitchFamily="18" charset="0"/>
              </a:rPr>
              <a:t>Да</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је</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савремено</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функционално пакована</a:t>
            </a:r>
            <a:endParaRPr lang="en-US"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sr-Cyrl-RS" dirty="0" smtClean="0">
                <a:latin typeface="Times New Roman" pitchFamily="18" charset="0"/>
                <a:cs typeface="Times New Roman" pitchFamily="18" charset="0"/>
              </a:rPr>
              <a:t>Очуваних</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побољшаних сензорних</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карактеристика</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a:t>
            </a:r>
            <a:r>
              <a:rPr lang="sr-Cyrl-RS" dirty="0" smtClean="0">
                <a:latin typeface="Times New Roman" pitchFamily="18" charset="0"/>
                <a:cs typeface="Times New Roman" pitchFamily="18" charset="0"/>
              </a:rPr>
              <a:t>Са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дугим</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роком</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трајања</a:t>
            </a:r>
            <a:endParaRPr lang="en-US" dirty="0">
              <a:latin typeface="Times New Roman" pitchFamily="18" charset="0"/>
              <a:cs typeface="Times New Roman" pitchFamily="18" charset="0"/>
            </a:endParaRPr>
          </a:p>
          <a:p>
            <a:r>
              <a:rPr lang="pl-PL" dirty="0">
                <a:latin typeface="Times New Roman" pitchFamily="18" charset="0"/>
                <a:cs typeface="Times New Roman" pitchFamily="18" charset="0"/>
              </a:rPr>
              <a:t> </a:t>
            </a:r>
            <a:r>
              <a:rPr lang="sr-Cyrl-RS" dirty="0" smtClean="0">
                <a:latin typeface="Times New Roman" pitchFamily="18" charset="0"/>
                <a:cs typeface="Times New Roman" pitchFamily="18" charset="0"/>
              </a:rPr>
              <a:t>Да</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не</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зависи</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од</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сезонских варијација</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a:t>
            </a:r>
            <a:r>
              <a:rPr lang="sr-Cyrl-RS" dirty="0" smtClean="0">
                <a:latin typeface="Times New Roman" pitchFamily="18" charset="0"/>
                <a:cs typeface="Times New Roman" pitchFamily="18" charset="0"/>
              </a:rPr>
              <a:t>Правилно</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детаљно</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декларисана</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a:t>
            </a:r>
            <a:r>
              <a:rPr lang="sr-Cyrl-RS" dirty="0" smtClean="0">
                <a:latin typeface="Times New Roman" pitchFamily="18" charset="0"/>
                <a:cs typeface="Times New Roman" pitchFamily="18" charset="0"/>
              </a:rPr>
              <a:t>Лака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за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припрему</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a:t>
            </a:r>
            <a:r>
              <a:rPr lang="sr-Cyrl-RS" dirty="0" smtClean="0">
                <a:latin typeface="Times New Roman" pitchFamily="18" charset="0"/>
                <a:cs typeface="Times New Roman" pitchFamily="18" charset="0"/>
              </a:rPr>
              <a:t>Технолошки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процес</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паковање да</a:t>
            </a:r>
            <a:r>
              <a:rPr lang="it-IT"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су</a:t>
            </a:r>
            <a:r>
              <a:rPr lang="it-IT"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у</a:t>
            </a:r>
            <a:r>
              <a:rPr lang="it-IT"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складу</a:t>
            </a:r>
            <a:r>
              <a:rPr lang="it-IT"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са </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environmently</a:t>
            </a:r>
            <a:r>
              <a:rPr lang="en-US" dirty="0" smtClean="0">
                <a:latin typeface="Times New Roman" pitchFamily="18" charset="0"/>
                <a:cs typeface="Times New Roman" pitchFamily="18" charset="0"/>
              </a:rPr>
              <a:t> friendly”</a:t>
            </a:r>
            <a:r>
              <a:rPr lang="sr-Cyrl-RS" dirty="0" smtClean="0">
                <a:latin typeface="Times New Roman" pitchFamily="18" charset="0"/>
                <a:cs typeface="Times New Roman" pitchFamily="18" charset="0"/>
              </a:rPr>
              <a:t> доктрином</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a:t>
            </a:r>
            <a:r>
              <a:rPr lang="sr-Cyrl-RS" dirty="0" smtClean="0">
                <a:latin typeface="Times New Roman" pitchFamily="18" charset="0"/>
                <a:cs typeface="Times New Roman" pitchFamily="18" charset="0"/>
              </a:rPr>
              <a:t>Нових</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укуса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текстуре</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a:t>
            </a:r>
            <a:r>
              <a:rPr lang="sr-Cyrl-RS" dirty="0" smtClean="0">
                <a:latin typeface="Times New Roman" pitchFamily="18" charset="0"/>
                <a:cs typeface="Times New Roman" pitchFamily="18" charset="0"/>
              </a:rPr>
              <a:t>Максималне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свежине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 минималног</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нивоа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прераде</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a:t>
            </a:r>
            <a:r>
              <a:rPr lang="sr-Cyrl-RS" dirty="0" smtClean="0">
                <a:latin typeface="Times New Roman" pitchFamily="18" charset="0"/>
                <a:cs typeface="Times New Roman" pitchFamily="18" charset="0"/>
              </a:rPr>
              <a:t>Јефтина</a:t>
            </a:r>
            <a:endParaRPr lang="en-US"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
            <a:ext cx="9144000" cy="6858000"/>
          </a:xfrm>
        </p:spPr>
        <p:txBody>
          <a:bodyPr/>
          <a:lstStyle/>
          <a:p>
            <a:r>
              <a:rPr lang="sr-Cyrl-RS" dirty="0" smtClean="0">
                <a:latin typeface="Times New Roman" pitchFamily="18" charset="0"/>
                <a:cs typeface="Times New Roman" pitchFamily="18" charset="0"/>
              </a:rPr>
              <a:t>Задатак</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стручњака</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у</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области</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изучавања</a:t>
            </a:r>
            <a:r>
              <a:rPr lang="pl-PL" dirty="0" smtClean="0">
                <a:latin typeface="Times New Roman" pitchFamily="18" charset="0"/>
                <a:cs typeface="Times New Roman" pitchFamily="18" charset="0"/>
              </a:rPr>
              <a:t>,</a:t>
            </a:r>
            <a:r>
              <a:rPr lang="sr-Cyrl-RS" dirty="0" smtClean="0">
                <a:latin typeface="Times New Roman" pitchFamily="18" charset="0"/>
                <a:cs typeface="Times New Roman" pitchFamily="18" charset="0"/>
              </a:rPr>
              <a:t> производње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контроле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хране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је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веома комплексан</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сложен</a:t>
            </a:r>
            <a:r>
              <a:rPr lang="en-US" dirty="0" smtClean="0">
                <a:latin typeface="Times New Roman" pitchFamily="18" charset="0"/>
                <a:cs typeface="Times New Roman" pitchFamily="18" charset="0"/>
              </a:rPr>
              <a:t>.</a:t>
            </a:r>
            <a:endParaRPr lang="sr-Cyrl-RS" dirty="0" smtClean="0">
              <a:latin typeface="Times New Roman" pitchFamily="18" charset="0"/>
              <a:cs typeface="Times New Roman" pitchFamily="18" charset="0"/>
            </a:endParaRPr>
          </a:p>
          <a:p>
            <a:r>
              <a:rPr lang="sr-Cyrl-RS" dirty="0" smtClean="0">
                <a:latin typeface="Times New Roman" pitchFamily="18" charset="0"/>
                <a:cs typeface="Times New Roman" pitchFamily="18" charset="0"/>
              </a:rPr>
              <a:t>ЕЦ</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Директива</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89/397 </a:t>
            </a:r>
            <a:r>
              <a:rPr lang="sr-Cyrl-RS" dirty="0" smtClean="0">
                <a:latin typeface="Times New Roman" pitchFamily="18" charset="0"/>
                <a:cs typeface="Times New Roman" pitchFamily="18" charset="0"/>
              </a:rPr>
              <a:t>о</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контроли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намирница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захтева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од</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надлежних власти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земаља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чланица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да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обезбеде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довољан</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број</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квалификованих стручњака</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у</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области</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контроле</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квалитета</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безбедности</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хране</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као</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у сродним</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областима</a:t>
            </a:r>
            <a:endParaRPr lang="en-US"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normAutofit fontScale="90000"/>
          </a:bodyPr>
          <a:lstStyle/>
          <a:p>
            <a:r>
              <a:rPr lang="sr-Cyrl-RS" sz="3600" b="1" dirty="0" smtClean="0">
                <a:latin typeface="Times New Roman" pitchFamily="18" charset="0"/>
                <a:cs typeface="Times New Roman" pitchFamily="18" charset="0"/>
              </a:rPr>
              <a:t>Повезаност</a:t>
            </a:r>
            <a:r>
              <a:rPr lang="pl-PL" sz="3600" b="1" dirty="0" smtClean="0">
                <a:latin typeface="Times New Roman" pitchFamily="18" charset="0"/>
                <a:cs typeface="Times New Roman" pitchFamily="18" charset="0"/>
              </a:rPr>
              <a:t> </a:t>
            </a:r>
            <a:r>
              <a:rPr lang="sr-Cyrl-RS" sz="3600" b="1" dirty="0" smtClean="0">
                <a:latin typeface="Times New Roman" pitchFamily="18" charset="0"/>
                <a:cs typeface="Times New Roman" pitchFamily="18" charset="0"/>
              </a:rPr>
              <a:t>броматологије</a:t>
            </a:r>
            <a:r>
              <a:rPr lang="pl-PL" sz="3600" b="1" dirty="0" smtClean="0">
                <a:latin typeface="Times New Roman" pitchFamily="18" charset="0"/>
                <a:cs typeface="Times New Roman" pitchFamily="18" charset="0"/>
              </a:rPr>
              <a:t> </a:t>
            </a:r>
            <a:r>
              <a:rPr lang="sr-Cyrl-RS" sz="3600" b="1" dirty="0" smtClean="0">
                <a:latin typeface="Times New Roman" pitchFamily="18" charset="0"/>
                <a:cs typeface="Times New Roman" pitchFamily="18" charset="0"/>
              </a:rPr>
              <a:t>са</a:t>
            </a:r>
            <a:r>
              <a:rPr lang="pl-PL" sz="3600" b="1" dirty="0" smtClean="0">
                <a:latin typeface="Times New Roman" pitchFamily="18" charset="0"/>
                <a:cs typeface="Times New Roman" pitchFamily="18" charset="0"/>
              </a:rPr>
              <a:t> </a:t>
            </a:r>
            <a:r>
              <a:rPr lang="sr-Cyrl-RS" sz="3600" b="1" dirty="0" smtClean="0">
                <a:latin typeface="Times New Roman" pitchFamily="18" charset="0"/>
                <a:cs typeface="Times New Roman" pitchFamily="18" charset="0"/>
              </a:rPr>
              <a:t>другим</a:t>
            </a:r>
            <a:r>
              <a:rPr lang="pl-PL" sz="3600" b="1" dirty="0" smtClean="0">
                <a:latin typeface="Times New Roman" pitchFamily="18" charset="0"/>
                <a:cs typeface="Times New Roman" pitchFamily="18" charset="0"/>
              </a:rPr>
              <a:t> </a:t>
            </a:r>
            <a:r>
              <a:rPr lang="sr-Cyrl-RS" sz="3600" b="1" dirty="0" smtClean="0">
                <a:latin typeface="Times New Roman" pitchFamily="18" charset="0"/>
                <a:cs typeface="Times New Roman" pitchFamily="18" charset="0"/>
              </a:rPr>
              <a:t>наукама</a:t>
            </a:r>
            <a:endParaRPr lang="en-US" sz="36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0" y="838200"/>
          <a:ext cx="9144000" cy="6019800"/>
        </p:xfrm>
        <a:graphic>
          <a:graphicData uri="http://schemas.openxmlformats.org/drawingml/2006/table">
            <a:tbl>
              <a:tblPr firstRow="1" bandRow="1">
                <a:tableStyleId>{21E4AEA4-8DFA-4A89-87EB-49C32662AFE0}</a:tableStyleId>
              </a:tblPr>
              <a:tblGrid>
                <a:gridCol w="2362200"/>
                <a:gridCol w="6781800"/>
              </a:tblGrid>
              <a:tr h="2061607">
                <a:tc>
                  <a:txBody>
                    <a:bodyPr/>
                    <a:lstStyle/>
                    <a:p>
                      <a:r>
                        <a:rPr lang="en-US" sz="2800" kern="1200" baseline="0" dirty="0" err="1" smtClean="0">
                          <a:solidFill>
                            <a:srgbClr val="FFFF00"/>
                          </a:solidFill>
                          <a:latin typeface="Times New Roman" pitchFamily="18" charset="0"/>
                          <a:cs typeface="Times New Roman" pitchFamily="18" charset="0"/>
                        </a:rPr>
                        <a:t>Analitička</a:t>
                      </a:r>
                      <a:r>
                        <a:rPr lang="en-US" sz="2800" kern="1200" baseline="0" dirty="0" smtClean="0">
                          <a:solidFill>
                            <a:srgbClr val="FFFF00"/>
                          </a:solidFill>
                          <a:latin typeface="Times New Roman" pitchFamily="18" charset="0"/>
                          <a:cs typeface="Times New Roman" pitchFamily="18" charset="0"/>
                        </a:rPr>
                        <a:t> </a:t>
                      </a:r>
                      <a:r>
                        <a:rPr lang="en-US" sz="2800" kern="1200" baseline="0" dirty="0" err="1" smtClean="0">
                          <a:solidFill>
                            <a:srgbClr val="FFFF00"/>
                          </a:solidFill>
                          <a:latin typeface="Times New Roman" pitchFamily="18" charset="0"/>
                          <a:cs typeface="Times New Roman" pitchFamily="18" charset="0"/>
                        </a:rPr>
                        <a:t>hemija</a:t>
                      </a:r>
                      <a:endParaRPr lang="en-US" sz="2800" dirty="0">
                        <a:solidFill>
                          <a:srgbClr val="FFFF00"/>
                        </a:solidFill>
                        <a:latin typeface="Times New Roman" pitchFamily="18" charset="0"/>
                        <a:cs typeface="Times New Roman" pitchFamily="18" charset="0"/>
                      </a:endParaRPr>
                    </a:p>
                  </a:txBody>
                  <a:tcPr/>
                </a:tc>
                <a:tc>
                  <a:txBody>
                    <a:bodyPr/>
                    <a:lstStyle/>
                    <a:p>
                      <a:r>
                        <a:rPr lang="en-US" sz="2000" b="1" kern="1200" baseline="0" dirty="0" err="1" smtClean="0">
                          <a:solidFill>
                            <a:srgbClr val="FFFF00"/>
                          </a:solidFill>
                          <a:latin typeface="Times New Roman" pitchFamily="18" charset="0"/>
                          <a:ea typeface="+mn-ea"/>
                          <a:cs typeface="Times New Roman" pitchFamily="18" charset="0"/>
                        </a:rPr>
                        <a:t>Identifikacija</a:t>
                      </a:r>
                      <a:r>
                        <a:rPr lang="en-US" sz="2000" b="1" kern="1200" baseline="0" dirty="0" smtClean="0">
                          <a:solidFill>
                            <a:srgbClr val="FFFF00"/>
                          </a:solidFill>
                          <a:latin typeface="Times New Roman" pitchFamily="18" charset="0"/>
                          <a:ea typeface="+mn-ea"/>
                          <a:cs typeface="Times New Roman" pitchFamily="18" charset="0"/>
                        </a:rPr>
                        <a:t> </a:t>
                      </a:r>
                      <a:r>
                        <a:rPr lang="en-US" sz="2000" b="1" kern="1200" baseline="0" dirty="0" err="1" smtClean="0">
                          <a:solidFill>
                            <a:srgbClr val="FFFF00"/>
                          </a:solidFill>
                          <a:latin typeface="Times New Roman" pitchFamily="18" charset="0"/>
                          <a:ea typeface="+mn-ea"/>
                          <a:cs typeface="Times New Roman" pitchFamily="18" charset="0"/>
                        </a:rPr>
                        <a:t>i</a:t>
                      </a:r>
                      <a:r>
                        <a:rPr lang="en-US" sz="2000" b="1" kern="1200" baseline="0" dirty="0" smtClean="0">
                          <a:solidFill>
                            <a:srgbClr val="FFFF00"/>
                          </a:solidFill>
                          <a:latin typeface="Times New Roman" pitchFamily="18" charset="0"/>
                          <a:ea typeface="+mn-ea"/>
                          <a:cs typeface="Times New Roman" pitchFamily="18" charset="0"/>
                        </a:rPr>
                        <a:t> </a:t>
                      </a:r>
                      <a:r>
                        <a:rPr lang="en-US" sz="2000" b="1" kern="1200" baseline="0" dirty="0" err="1" smtClean="0">
                          <a:solidFill>
                            <a:srgbClr val="FFFF00"/>
                          </a:solidFill>
                          <a:latin typeface="Times New Roman" pitchFamily="18" charset="0"/>
                          <a:ea typeface="+mn-ea"/>
                          <a:cs typeface="Times New Roman" pitchFamily="18" charset="0"/>
                        </a:rPr>
                        <a:t>odrenivanje</a:t>
                      </a:r>
                      <a:r>
                        <a:rPr lang="en-US" sz="2000" b="1" kern="1200" baseline="0" dirty="0" smtClean="0">
                          <a:solidFill>
                            <a:srgbClr val="FFFF00"/>
                          </a:solidFill>
                          <a:latin typeface="Times New Roman" pitchFamily="18" charset="0"/>
                          <a:ea typeface="+mn-ea"/>
                          <a:cs typeface="Times New Roman" pitchFamily="18" charset="0"/>
                        </a:rPr>
                        <a:t> </a:t>
                      </a:r>
                      <a:r>
                        <a:rPr lang="en-US" sz="2000" b="1" kern="1200" baseline="0" dirty="0" err="1" smtClean="0">
                          <a:solidFill>
                            <a:srgbClr val="FFFF00"/>
                          </a:solidFill>
                          <a:latin typeface="Times New Roman" pitchFamily="18" charset="0"/>
                          <a:ea typeface="+mn-ea"/>
                          <a:cs typeface="Times New Roman" pitchFamily="18" charset="0"/>
                        </a:rPr>
                        <a:t>neorganskih</a:t>
                      </a:r>
                      <a:endParaRPr lang="en-US" sz="2000" b="1" kern="1200" baseline="0" dirty="0" smtClean="0">
                        <a:solidFill>
                          <a:srgbClr val="FFFF00"/>
                        </a:solidFill>
                        <a:latin typeface="Times New Roman" pitchFamily="18" charset="0"/>
                        <a:ea typeface="+mn-ea"/>
                        <a:cs typeface="Times New Roman" pitchFamily="18" charset="0"/>
                      </a:endParaRPr>
                    </a:p>
                    <a:p>
                      <a:r>
                        <a:rPr lang="en-US" sz="2000" b="1" kern="1200" baseline="0" dirty="0" err="1" smtClean="0">
                          <a:solidFill>
                            <a:srgbClr val="FFFF00"/>
                          </a:solidFill>
                          <a:latin typeface="Times New Roman" pitchFamily="18" charset="0"/>
                          <a:ea typeface="+mn-ea"/>
                          <a:cs typeface="Times New Roman" pitchFamily="18" charset="0"/>
                        </a:rPr>
                        <a:t>komponenti</a:t>
                      </a:r>
                      <a:r>
                        <a:rPr lang="en-US" sz="2000" b="1" kern="1200" baseline="0" dirty="0" smtClean="0">
                          <a:solidFill>
                            <a:srgbClr val="FFFF00"/>
                          </a:solidFill>
                          <a:latin typeface="Times New Roman" pitchFamily="18" charset="0"/>
                          <a:ea typeface="+mn-ea"/>
                          <a:cs typeface="Times New Roman" pitchFamily="18" charset="0"/>
                        </a:rPr>
                        <a:t> </a:t>
                      </a:r>
                      <a:r>
                        <a:rPr lang="en-US" sz="2000" b="1" kern="1200" baseline="0" dirty="0" err="1" smtClean="0">
                          <a:solidFill>
                            <a:srgbClr val="FFFF00"/>
                          </a:solidFill>
                          <a:latin typeface="Times New Roman" pitchFamily="18" charset="0"/>
                          <a:ea typeface="+mn-ea"/>
                          <a:cs typeface="Times New Roman" pitchFamily="18" charset="0"/>
                        </a:rPr>
                        <a:t>i</a:t>
                      </a:r>
                      <a:r>
                        <a:rPr lang="en-US" sz="2000" b="1" kern="1200" baseline="0" dirty="0" smtClean="0">
                          <a:solidFill>
                            <a:srgbClr val="FFFF00"/>
                          </a:solidFill>
                          <a:latin typeface="Times New Roman" pitchFamily="18" charset="0"/>
                          <a:ea typeface="+mn-ea"/>
                          <a:cs typeface="Times New Roman" pitchFamily="18" charset="0"/>
                        </a:rPr>
                        <a:t> </a:t>
                      </a:r>
                      <a:r>
                        <a:rPr lang="en-US" sz="2000" b="1" kern="1200" baseline="0" dirty="0" err="1" smtClean="0">
                          <a:solidFill>
                            <a:srgbClr val="FFFF00"/>
                          </a:solidFill>
                          <a:latin typeface="Times New Roman" pitchFamily="18" charset="0"/>
                          <a:ea typeface="+mn-ea"/>
                          <a:cs typeface="Times New Roman" pitchFamily="18" charset="0"/>
                        </a:rPr>
                        <a:t>složenih</a:t>
                      </a:r>
                      <a:r>
                        <a:rPr lang="en-US" sz="2000" b="1" kern="1200" baseline="0" dirty="0" smtClean="0">
                          <a:solidFill>
                            <a:srgbClr val="FFFF00"/>
                          </a:solidFill>
                          <a:latin typeface="Times New Roman" pitchFamily="18" charset="0"/>
                          <a:ea typeface="+mn-ea"/>
                          <a:cs typeface="Times New Roman" pitchFamily="18" charset="0"/>
                        </a:rPr>
                        <a:t> </a:t>
                      </a:r>
                      <a:r>
                        <a:rPr lang="en-US" sz="2000" b="1" kern="1200" baseline="0" dirty="0" err="1" smtClean="0">
                          <a:solidFill>
                            <a:srgbClr val="FFFF00"/>
                          </a:solidFill>
                          <a:latin typeface="Times New Roman" pitchFamily="18" charset="0"/>
                          <a:ea typeface="+mn-ea"/>
                          <a:cs typeface="Times New Roman" pitchFamily="18" charset="0"/>
                        </a:rPr>
                        <a:t>organskih</a:t>
                      </a:r>
                      <a:r>
                        <a:rPr lang="en-US" sz="2000" b="1" kern="1200" baseline="0" dirty="0" smtClean="0">
                          <a:solidFill>
                            <a:srgbClr val="FFFF00"/>
                          </a:solidFill>
                          <a:latin typeface="Times New Roman" pitchFamily="18" charset="0"/>
                          <a:ea typeface="+mn-ea"/>
                          <a:cs typeface="Times New Roman" pitchFamily="18" charset="0"/>
                        </a:rPr>
                        <a:t> </a:t>
                      </a:r>
                      <a:r>
                        <a:rPr lang="en-US" sz="2000" b="1" kern="1200" baseline="0" dirty="0" err="1" smtClean="0">
                          <a:solidFill>
                            <a:srgbClr val="FFFF00"/>
                          </a:solidFill>
                          <a:latin typeface="Times New Roman" pitchFamily="18" charset="0"/>
                          <a:ea typeface="+mn-ea"/>
                          <a:cs typeface="Times New Roman" pitchFamily="18" charset="0"/>
                        </a:rPr>
                        <a:t>jedinjenja</a:t>
                      </a:r>
                      <a:endParaRPr lang="en-US" sz="2000" b="1" kern="1200" baseline="0" dirty="0" smtClean="0">
                        <a:solidFill>
                          <a:srgbClr val="FFFF00"/>
                        </a:solidFill>
                        <a:latin typeface="Times New Roman" pitchFamily="18" charset="0"/>
                        <a:ea typeface="+mn-ea"/>
                        <a:cs typeface="Times New Roman" pitchFamily="18" charset="0"/>
                      </a:endParaRPr>
                    </a:p>
                    <a:p>
                      <a:r>
                        <a:rPr lang="en-US" sz="2000" b="1" kern="1200" baseline="0" dirty="0" err="1" smtClean="0">
                          <a:solidFill>
                            <a:srgbClr val="FFFF00"/>
                          </a:solidFill>
                          <a:latin typeface="Times New Roman" pitchFamily="18" charset="0"/>
                          <a:ea typeface="+mn-ea"/>
                          <a:cs typeface="Times New Roman" pitchFamily="18" charset="0"/>
                        </a:rPr>
                        <a:t>primenom</a:t>
                      </a:r>
                      <a:r>
                        <a:rPr lang="en-US" sz="2000" b="1" kern="1200" baseline="0" dirty="0" smtClean="0">
                          <a:solidFill>
                            <a:srgbClr val="FFFF00"/>
                          </a:solidFill>
                          <a:latin typeface="Times New Roman" pitchFamily="18" charset="0"/>
                          <a:ea typeface="+mn-ea"/>
                          <a:cs typeface="Times New Roman" pitchFamily="18" charset="0"/>
                        </a:rPr>
                        <a:t> </a:t>
                      </a:r>
                      <a:r>
                        <a:rPr lang="en-US" sz="2000" b="1" kern="1200" baseline="0" dirty="0" err="1" smtClean="0">
                          <a:solidFill>
                            <a:srgbClr val="FFFF00"/>
                          </a:solidFill>
                          <a:latin typeface="Times New Roman" pitchFamily="18" charset="0"/>
                          <a:ea typeface="+mn-ea"/>
                          <a:cs typeface="Times New Roman" pitchFamily="18" charset="0"/>
                        </a:rPr>
                        <a:t>gravimetrijskih</a:t>
                      </a:r>
                      <a:r>
                        <a:rPr lang="en-US" sz="2000" b="1" kern="1200" baseline="0" dirty="0" smtClean="0">
                          <a:solidFill>
                            <a:srgbClr val="FFFF00"/>
                          </a:solidFill>
                          <a:latin typeface="Times New Roman" pitchFamily="18" charset="0"/>
                          <a:ea typeface="+mn-ea"/>
                          <a:cs typeface="Times New Roman" pitchFamily="18" charset="0"/>
                        </a:rPr>
                        <a:t>, </a:t>
                      </a:r>
                      <a:r>
                        <a:rPr lang="en-US" sz="2000" b="1" kern="1200" baseline="0" dirty="0" err="1" smtClean="0">
                          <a:solidFill>
                            <a:srgbClr val="FFFF00"/>
                          </a:solidFill>
                          <a:latin typeface="Times New Roman" pitchFamily="18" charset="0"/>
                          <a:ea typeface="+mn-ea"/>
                          <a:cs typeface="Times New Roman" pitchFamily="18" charset="0"/>
                        </a:rPr>
                        <a:t>volumetrijskih</a:t>
                      </a:r>
                      <a:r>
                        <a:rPr lang="en-US" sz="2000" b="1" kern="1200" baseline="0" dirty="0" smtClean="0">
                          <a:solidFill>
                            <a:srgbClr val="FFFF00"/>
                          </a:solidFill>
                          <a:latin typeface="Times New Roman" pitchFamily="18" charset="0"/>
                          <a:ea typeface="+mn-ea"/>
                          <a:cs typeface="Times New Roman" pitchFamily="18" charset="0"/>
                        </a:rPr>
                        <a:t>,</a:t>
                      </a:r>
                    </a:p>
                    <a:p>
                      <a:r>
                        <a:rPr lang="en-US" sz="2000" b="1" kern="1200" baseline="0" dirty="0" err="1" smtClean="0">
                          <a:solidFill>
                            <a:srgbClr val="FFFF00"/>
                          </a:solidFill>
                          <a:latin typeface="Times New Roman" pitchFamily="18" charset="0"/>
                          <a:ea typeface="+mn-ea"/>
                          <a:cs typeface="Times New Roman" pitchFamily="18" charset="0"/>
                        </a:rPr>
                        <a:t>spektrometrijskih</a:t>
                      </a:r>
                      <a:r>
                        <a:rPr lang="en-US" sz="2000" b="1" kern="1200" baseline="0" dirty="0" smtClean="0">
                          <a:solidFill>
                            <a:srgbClr val="FFFF00"/>
                          </a:solidFill>
                          <a:latin typeface="Times New Roman" pitchFamily="18" charset="0"/>
                          <a:ea typeface="+mn-ea"/>
                          <a:cs typeface="Times New Roman" pitchFamily="18" charset="0"/>
                        </a:rPr>
                        <a:t>, </a:t>
                      </a:r>
                      <a:r>
                        <a:rPr lang="en-US" sz="2000" b="1" kern="1200" baseline="0" dirty="0" err="1" smtClean="0">
                          <a:solidFill>
                            <a:srgbClr val="FFFF00"/>
                          </a:solidFill>
                          <a:latin typeface="Times New Roman" pitchFamily="18" charset="0"/>
                          <a:ea typeface="+mn-ea"/>
                          <a:cs typeface="Times New Roman" pitchFamily="18" charset="0"/>
                        </a:rPr>
                        <a:t>hromatografskih</a:t>
                      </a:r>
                      <a:r>
                        <a:rPr lang="en-US" sz="2000" b="1" kern="1200" baseline="0" dirty="0" smtClean="0">
                          <a:solidFill>
                            <a:srgbClr val="FFFF00"/>
                          </a:solidFill>
                          <a:latin typeface="Times New Roman" pitchFamily="18" charset="0"/>
                          <a:ea typeface="+mn-ea"/>
                          <a:cs typeface="Times New Roman" pitchFamily="18" charset="0"/>
                        </a:rPr>
                        <a:t> </a:t>
                      </a:r>
                      <a:r>
                        <a:rPr lang="en-US" sz="2000" b="1" kern="1200" baseline="0" dirty="0" err="1" smtClean="0">
                          <a:solidFill>
                            <a:srgbClr val="FFFF00"/>
                          </a:solidFill>
                          <a:latin typeface="Times New Roman" pitchFamily="18" charset="0"/>
                          <a:ea typeface="+mn-ea"/>
                          <a:cs typeface="Times New Roman" pitchFamily="18" charset="0"/>
                        </a:rPr>
                        <a:t>tehnika</a:t>
                      </a:r>
                      <a:r>
                        <a:rPr lang="en-US" sz="2000" b="1" kern="1200" baseline="0" dirty="0" smtClean="0">
                          <a:solidFill>
                            <a:srgbClr val="FFFF00"/>
                          </a:solidFill>
                          <a:latin typeface="Times New Roman" pitchFamily="18" charset="0"/>
                          <a:ea typeface="+mn-ea"/>
                          <a:cs typeface="Times New Roman" pitchFamily="18" charset="0"/>
                        </a:rPr>
                        <a:t>, </a:t>
                      </a:r>
                      <a:r>
                        <a:rPr lang="en-US" sz="2000" b="1" kern="1200" baseline="0" dirty="0" err="1" smtClean="0">
                          <a:solidFill>
                            <a:srgbClr val="FFFF00"/>
                          </a:solidFill>
                          <a:latin typeface="Times New Roman" pitchFamily="18" charset="0"/>
                          <a:ea typeface="+mn-ea"/>
                          <a:cs typeface="Times New Roman" pitchFamily="18" charset="0"/>
                        </a:rPr>
                        <a:t>jonselektivnih</a:t>
                      </a:r>
                      <a:endParaRPr lang="en-US" sz="2000" b="1" kern="1200" baseline="0" dirty="0" smtClean="0">
                        <a:solidFill>
                          <a:srgbClr val="FFFF00"/>
                        </a:solidFill>
                        <a:latin typeface="Times New Roman" pitchFamily="18" charset="0"/>
                        <a:ea typeface="+mn-ea"/>
                        <a:cs typeface="Times New Roman" pitchFamily="18" charset="0"/>
                      </a:endParaRPr>
                    </a:p>
                    <a:p>
                      <a:r>
                        <a:rPr lang="en-US" sz="2000" b="1" kern="1200" baseline="0" dirty="0" err="1" smtClean="0">
                          <a:solidFill>
                            <a:srgbClr val="FFFF00"/>
                          </a:solidFill>
                          <a:latin typeface="Times New Roman" pitchFamily="18" charset="0"/>
                          <a:ea typeface="+mn-ea"/>
                          <a:cs typeface="Times New Roman" pitchFamily="18" charset="0"/>
                        </a:rPr>
                        <a:t>elektroda</a:t>
                      </a:r>
                      <a:r>
                        <a:rPr lang="en-US" sz="2000" b="1" kern="1200" baseline="0" dirty="0" smtClean="0">
                          <a:solidFill>
                            <a:srgbClr val="FFFF00"/>
                          </a:solidFill>
                          <a:latin typeface="Times New Roman" pitchFamily="18" charset="0"/>
                          <a:ea typeface="+mn-ea"/>
                          <a:cs typeface="Times New Roman" pitchFamily="18" charset="0"/>
                        </a:rPr>
                        <a:t> ...</a:t>
                      </a:r>
                      <a:endParaRPr lang="en-US" sz="2000" b="1" dirty="0">
                        <a:solidFill>
                          <a:srgbClr val="FFFF00"/>
                        </a:solidFill>
                        <a:latin typeface="Times New Roman" pitchFamily="18" charset="0"/>
                        <a:cs typeface="Times New Roman" pitchFamily="18" charset="0"/>
                      </a:endParaRPr>
                    </a:p>
                  </a:txBody>
                  <a:tcPr/>
                </a:tc>
              </a:tr>
              <a:tr h="1427640">
                <a:tc>
                  <a:txBody>
                    <a:bodyPr/>
                    <a:lstStyle/>
                    <a:p>
                      <a:r>
                        <a:rPr lang="en-US" sz="2800" b="1" kern="1200" baseline="0" dirty="0" err="1" smtClean="0">
                          <a:solidFill>
                            <a:schemeClr val="tx1"/>
                          </a:solidFill>
                          <a:latin typeface="Times New Roman" pitchFamily="18" charset="0"/>
                          <a:ea typeface="+mn-ea"/>
                          <a:cs typeface="Times New Roman" pitchFamily="18" charset="0"/>
                        </a:rPr>
                        <a:t>Fizička</a:t>
                      </a:r>
                      <a:r>
                        <a:rPr lang="en-US" sz="2800" b="1" kern="1200" baseline="0" dirty="0" smtClean="0">
                          <a:solidFill>
                            <a:schemeClr val="tx1"/>
                          </a:solidFill>
                          <a:latin typeface="Times New Roman" pitchFamily="18" charset="0"/>
                          <a:ea typeface="+mn-ea"/>
                          <a:cs typeface="Times New Roman" pitchFamily="18" charset="0"/>
                        </a:rPr>
                        <a:t> </a:t>
                      </a:r>
                      <a:r>
                        <a:rPr lang="en-US" sz="2800" b="1" kern="1200" baseline="0" dirty="0" err="1" smtClean="0">
                          <a:solidFill>
                            <a:schemeClr val="tx1"/>
                          </a:solidFill>
                          <a:latin typeface="Times New Roman" pitchFamily="18" charset="0"/>
                          <a:ea typeface="+mn-ea"/>
                          <a:cs typeface="Times New Roman" pitchFamily="18" charset="0"/>
                        </a:rPr>
                        <a:t>hemija</a:t>
                      </a:r>
                      <a:endParaRPr lang="en-US" sz="2800" b="1" dirty="0">
                        <a:solidFill>
                          <a:schemeClr val="tx1"/>
                        </a:solidFill>
                        <a:latin typeface="Times New Roman" pitchFamily="18" charset="0"/>
                        <a:cs typeface="Times New Roman" pitchFamily="18" charset="0"/>
                      </a:endParaRPr>
                    </a:p>
                  </a:txBody>
                  <a:tcPr/>
                </a:tc>
                <a:tc>
                  <a:txBody>
                    <a:bodyPr/>
                    <a:lstStyle/>
                    <a:p>
                      <a:r>
                        <a:rPr lang="en-US" sz="2000" b="1" kern="1200" baseline="0" dirty="0" err="1" smtClean="0">
                          <a:solidFill>
                            <a:schemeClr val="dk1"/>
                          </a:solidFill>
                          <a:latin typeface="Times New Roman" pitchFamily="18" charset="0"/>
                          <a:ea typeface="+mn-ea"/>
                          <a:cs typeface="Times New Roman" pitchFamily="18" charset="0"/>
                        </a:rPr>
                        <a:t>Proučavanje</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fizičkog</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stanja</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namirnica</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i</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principa</a:t>
                      </a:r>
                      <a:endParaRPr lang="en-US" sz="2000" b="1" kern="1200" baseline="0" dirty="0" smtClean="0">
                        <a:solidFill>
                          <a:schemeClr val="dk1"/>
                        </a:solidFill>
                        <a:latin typeface="Times New Roman" pitchFamily="18" charset="0"/>
                        <a:ea typeface="+mn-ea"/>
                        <a:cs typeface="Times New Roman" pitchFamily="18" charset="0"/>
                      </a:endParaRPr>
                    </a:p>
                    <a:p>
                      <a:r>
                        <a:rPr lang="en-US" sz="2000" b="1" kern="1200" baseline="0" dirty="0" err="1" smtClean="0">
                          <a:solidFill>
                            <a:schemeClr val="dk1"/>
                          </a:solidFill>
                          <a:latin typeface="Times New Roman" pitchFamily="18" charset="0"/>
                          <a:ea typeface="+mn-ea"/>
                          <a:cs typeface="Times New Roman" pitchFamily="18" charset="0"/>
                        </a:rPr>
                        <a:t>koji</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utiču</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na</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njihovu</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stabilnost</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emulzije</a:t>
                      </a:r>
                      <a:r>
                        <a:rPr lang="en-US" sz="2000" b="1" kern="1200" baseline="0" dirty="0" smtClean="0">
                          <a:solidFill>
                            <a:schemeClr val="dk1"/>
                          </a:solidFill>
                          <a:latin typeface="Times New Roman" pitchFamily="18" charset="0"/>
                          <a:ea typeface="+mn-ea"/>
                          <a:cs typeface="Times New Roman" pitchFamily="18" charset="0"/>
                        </a:rPr>
                        <a:t>,</a:t>
                      </a:r>
                      <a:r>
                        <a:rPr lang="sr-Cyrl-RS" sz="2000" b="1" kern="1200" baseline="0" dirty="0" smtClean="0">
                          <a:solidFill>
                            <a:schemeClr val="dk1"/>
                          </a:solidFill>
                          <a:latin typeface="Times New Roman" pitchFamily="18" charset="0"/>
                          <a:ea typeface="+mn-ea"/>
                          <a:cs typeface="Times New Roman" pitchFamily="18" charset="0"/>
                        </a:rPr>
                        <a:t> </a:t>
                      </a:r>
                      <a:r>
                        <a:rPr lang="nn-NO" sz="2000" b="1" kern="1200" baseline="0" dirty="0" smtClean="0">
                          <a:solidFill>
                            <a:schemeClr val="dk1"/>
                          </a:solidFill>
                          <a:latin typeface="Times New Roman" pitchFamily="18" charset="0"/>
                          <a:ea typeface="+mn-ea"/>
                          <a:cs typeface="Times New Roman" pitchFamily="18" charset="0"/>
                        </a:rPr>
                        <a:t>suspenzije, rastvori, gelovi, tačka topljenja,</a:t>
                      </a:r>
                      <a:r>
                        <a:rPr lang="sr-Cyrl-R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kristalne</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forme</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viskozitet</a:t>
                      </a:r>
                      <a:r>
                        <a:rPr lang="en-US" sz="2000" b="1" kern="1200" baseline="0" dirty="0" smtClean="0">
                          <a:solidFill>
                            <a:schemeClr val="dk1"/>
                          </a:solidFill>
                          <a:latin typeface="Times New Roman" pitchFamily="18" charset="0"/>
                          <a:ea typeface="+mn-ea"/>
                          <a:cs typeface="Times New Roman" pitchFamily="18" charset="0"/>
                        </a:rPr>
                        <a:t>...)</a:t>
                      </a:r>
                    </a:p>
                    <a:p>
                      <a:r>
                        <a:rPr lang="en-US" sz="2000" b="1" kern="1200" baseline="0" dirty="0" err="1" smtClean="0">
                          <a:solidFill>
                            <a:schemeClr val="dk1"/>
                          </a:solidFill>
                          <a:latin typeface="Times New Roman" pitchFamily="18" charset="0"/>
                          <a:ea typeface="+mn-ea"/>
                          <a:cs typeface="Times New Roman" pitchFamily="18" charset="0"/>
                        </a:rPr>
                        <a:t>Principi</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instrumentalnih</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metoda</a:t>
                      </a:r>
                      <a:endParaRPr lang="en-US" sz="2000" b="1" dirty="0">
                        <a:latin typeface="Times New Roman" pitchFamily="18" charset="0"/>
                        <a:cs typeface="Times New Roman" pitchFamily="18" charset="0"/>
                      </a:endParaRPr>
                    </a:p>
                  </a:txBody>
                  <a:tcPr/>
                </a:tc>
              </a:tr>
              <a:tr h="1013521">
                <a:tc>
                  <a:txBody>
                    <a:bodyPr/>
                    <a:lstStyle/>
                    <a:p>
                      <a:r>
                        <a:rPr lang="en-US" sz="2800" b="1" kern="1200" baseline="0" dirty="0" err="1" smtClean="0">
                          <a:solidFill>
                            <a:schemeClr val="dk1"/>
                          </a:solidFill>
                          <a:latin typeface="Times New Roman" pitchFamily="18" charset="0"/>
                          <a:ea typeface="+mn-ea"/>
                          <a:cs typeface="Times New Roman" pitchFamily="18" charset="0"/>
                        </a:rPr>
                        <a:t>Hemija</a:t>
                      </a:r>
                      <a:r>
                        <a:rPr lang="en-US" sz="2800" b="1" kern="1200" baseline="0" dirty="0" smtClean="0">
                          <a:solidFill>
                            <a:schemeClr val="dk1"/>
                          </a:solidFill>
                          <a:latin typeface="Times New Roman" pitchFamily="18" charset="0"/>
                          <a:ea typeface="+mn-ea"/>
                          <a:cs typeface="Times New Roman" pitchFamily="18" charset="0"/>
                        </a:rPr>
                        <a:t> </a:t>
                      </a:r>
                      <a:r>
                        <a:rPr lang="en-US" sz="2800" b="1" kern="1200" baseline="0" dirty="0" err="1" smtClean="0">
                          <a:solidFill>
                            <a:schemeClr val="dk1"/>
                          </a:solidFill>
                          <a:latin typeface="Times New Roman" pitchFamily="18" charset="0"/>
                          <a:ea typeface="+mn-ea"/>
                          <a:cs typeface="Times New Roman" pitchFamily="18" charset="0"/>
                        </a:rPr>
                        <a:t>ukusa</a:t>
                      </a:r>
                      <a:r>
                        <a:rPr lang="en-US" sz="2800" b="1" kern="1200" baseline="0" dirty="0" smtClean="0">
                          <a:solidFill>
                            <a:schemeClr val="dk1"/>
                          </a:solidFill>
                          <a:latin typeface="Times New Roman" pitchFamily="18" charset="0"/>
                          <a:ea typeface="+mn-ea"/>
                          <a:cs typeface="Times New Roman" pitchFamily="18" charset="0"/>
                        </a:rPr>
                        <a:t> </a:t>
                      </a:r>
                      <a:r>
                        <a:rPr lang="en-US" sz="2800" b="1" kern="1200" baseline="0" dirty="0" err="1" smtClean="0">
                          <a:solidFill>
                            <a:schemeClr val="dk1"/>
                          </a:solidFill>
                          <a:latin typeface="Times New Roman" pitchFamily="18" charset="0"/>
                          <a:ea typeface="+mn-ea"/>
                          <a:cs typeface="Times New Roman" pitchFamily="18" charset="0"/>
                        </a:rPr>
                        <a:t>i</a:t>
                      </a:r>
                      <a:r>
                        <a:rPr lang="en-US" sz="2800" b="1" kern="1200" baseline="0" dirty="0" smtClean="0">
                          <a:solidFill>
                            <a:schemeClr val="dk1"/>
                          </a:solidFill>
                          <a:latin typeface="Times New Roman" pitchFamily="18" charset="0"/>
                          <a:ea typeface="+mn-ea"/>
                          <a:cs typeface="Times New Roman" pitchFamily="18" charset="0"/>
                        </a:rPr>
                        <a:t> </a:t>
                      </a:r>
                      <a:r>
                        <a:rPr lang="en-US" sz="2800" b="1" kern="1200" baseline="0" dirty="0" err="1" smtClean="0">
                          <a:solidFill>
                            <a:schemeClr val="dk1"/>
                          </a:solidFill>
                          <a:latin typeface="Times New Roman" pitchFamily="18" charset="0"/>
                          <a:ea typeface="+mn-ea"/>
                          <a:cs typeface="Times New Roman" pitchFamily="18" charset="0"/>
                        </a:rPr>
                        <a:t>mirisa</a:t>
                      </a:r>
                      <a:endParaRPr lang="en-US" sz="2800" b="1" dirty="0">
                        <a:latin typeface="Times New Roman" pitchFamily="18" charset="0"/>
                        <a:cs typeface="Times New Roman" pitchFamily="18" charset="0"/>
                      </a:endParaRPr>
                    </a:p>
                  </a:txBody>
                  <a:tcPr/>
                </a:tc>
                <a:tc>
                  <a:txBody>
                    <a:bodyPr/>
                    <a:lstStyle/>
                    <a:p>
                      <a:r>
                        <a:rPr lang="en-US" sz="2000" b="1" kern="1200" baseline="0" dirty="0" err="1" smtClean="0">
                          <a:solidFill>
                            <a:schemeClr val="dk1"/>
                          </a:solidFill>
                          <a:latin typeface="Times New Roman" pitchFamily="18" charset="0"/>
                          <a:ea typeface="+mn-ea"/>
                          <a:cs typeface="Times New Roman" pitchFamily="18" charset="0"/>
                        </a:rPr>
                        <a:t>Senzorne</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karakteristike</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proizvoda</a:t>
                      </a:r>
                      <a:endParaRPr lang="en-US" sz="2000" b="1" dirty="0">
                        <a:latin typeface="Times New Roman" pitchFamily="18" charset="0"/>
                        <a:cs typeface="Times New Roman" pitchFamily="18" charset="0"/>
                      </a:endParaRPr>
                    </a:p>
                  </a:txBody>
                  <a:tcPr/>
                </a:tc>
              </a:tr>
              <a:tr h="1517032">
                <a:tc>
                  <a:txBody>
                    <a:bodyPr/>
                    <a:lstStyle/>
                    <a:p>
                      <a:r>
                        <a:rPr lang="en-US" sz="2800" b="1" kern="1200" baseline="0" dirty="0" err="1" smtClean="0">
                          <a:solidFill>
                            <a:schemeClr val="dk1"/>
                          </a:solidFill>
                          <a:latin typeface="Times New Roman" pitchFamily="18" charset="0"/>
                          <a:ea typeface="+mn-ea"/>
                          <a:cs typeface="Times New Roman" pitchFamily="18" charset="0"/>
                        </a:rPr>
                        <a:t>Toksikološka</a:t>
                      </a:r>
                      <a:r>
                        <a:rPr lang="en-US" sz="2800" b="1" kern="1200" baseline="0" dirty="0" smtClean="0">
                          <a:solidFill>
                            <a:schemeClr val="dk1"/>
                          </a:solidFill>
                          <a:latin typeface="Times New Roman" pitchFamily="18" charset="0"/>
                          <a:ea typeface="+mn-ea"/>
                          <a:cs typeface="Times New Roman" pitchFamily="18" charset="0"/>
                        </a:rPr>
                        <a:t> </a:t>
                      </a:r>
                      <a:r>
                        <a:rPr lang="en-US" sz="2800" b="1" kern="1200" baseline="0" dirty="0" err="1" smtClean="0">
                          <a:solidFill>
                            <a:schemeClr val="dk1"/>
                          </a:solidFill>
                          <a:latin typeface="Times New Roman" pitchFamily="18" charset="0"/>
                          <a:ea typeface="+mn-ea"/>
                          <a:cs typeface="Times New Roman" pitchFamily="18" charset="0"/>
                        </a:rPr>
                        <a:t>hemija</a:t>
                      </a:r>
                      <a:endParaRPr lang="en-US" sz="2800" b="1" dirty="0">
                        <a:latin typeface="Times New Roman" pitchFamily="18" charset="0"/>
                        <a:cs typeface="Times New Roman" pitchFamily="18" charset="0"/>
                      </a:endParaRPr>
                    </a:p>
                  </a:txBody>
                  <a:tcPr/>
                </a:tc>
                <a:tc>
                  <a:txBody>
                    <a:bodyPr/>
                    <a:lstStyle/>
                    <a:p>
                      <a:r>
                        <a:rPr lang="en-US" sz="2000" b="1" kern="1200" baseline="0" dirty="0" err="1" smtClean="0">
                          <a:solidFill>
                            <a:schemeClr val="dk1"/>
                          </a:solidFill>
                          <a:latin typeface="Times New Roman" pitchFamily="18" charset="0"/>
                          <a:ea typeface="+mn-ea"/>
                          <a:cs typeface="Times New Roman" pitchFamily="18" charset="0"/>
                        </a:rPr>
                        <a:t>Analiza</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prisustva</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kontaminanata</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i</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rezidua</a:t>
                      </a:r>
                      <a:endParaRPr lang="en-US" sz="2000" b="1" kern="1200" baseline="0" dirty="0" smtClean="0">
                        <a:solidFill>
                          <a:schemeClr val="dk1"/>
                        </a:solidFill>
                        <a:latin typeface="Times New Roman" pitchFamily="18" charset="0"/>
                        <a:ea typeface="+mn-ea"/>
                        <a:cs typeface="Times New Roman" pitchFamily="18" charset="0"/>
                      </a:endParaRPr>
                    </a:p>
                    <a:p>
                      <a:r>
                        <a:rPr lang="en-US" sz="2000" b="1" kern="1200" baseline="0" dirty="0" err="1" smtClean="0">
                          <a:solidFill>
                            <a:schemeClr val="dk1"/>
                          </a:solidFill>
                          <a:latin typeface="Times New Roman" pitchFamily="18" charset="0"/>
                          <a:ea typeface="+mn-ea"/>
                          <a:cs typeface="Times New Roman" pitchFamily="18" charset="0"/>
                        </a:rPr>
                        <a:t>kontaminanata</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i</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putevi</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njihovog</a:t>
                      </a:r>
                      <a:endParaRPr lang="en-US" sz="2000" b="1" kern="1200" baseline="0" dirty="0" smtClean="0">
                        <a:solidFill>
                          <a:schemeClr val="dk1"/>
                        </a:solidFill>
                        <a:latin typeface="Times New Roman" pitchFamily="18" charset="0"/>
                        <a:ea typeface="+mn-ea"/>
                        <a:cs typeface="Times New Roman" pitchFamily="18" charset="0"/>
                      </a:endParaRPr>
                    </a:p>
                    <a:p>
                      <a:r>
                        <a:rPr lang="en-US" sz="2000" b="1" kern="1200" baseline="0" dirty="0" err="1" smtClean="0">
                          <a:solidFill>
                            <a:schemeClr val="dk1"/>
                          </a:solidFill>
                          <a:latin typeface="Times New Roman" pitchFamily="18" charset="0"/>
                          <a:ea typeface="+mn-ea"/>
                          <a:cs typeface="Times New Roman" pitchFamily="18" charset="0"/>
                        </a:rPr>
                        <a:t>dospevanja</a:t>
                      </a:r>
                      <a:r>
                        <a:rPr lang="en-US" sz="2000" b="1" kern="1200" baseline="0" dirty="0" smtClean="0">
                          <a:solidFill>
                            <a:schemeClr val="dk1"/>
                          </a:solidFill>
                          <a:latin typeface="Times New Roman" pitchFamily="18" charset="0"/>
                          <a:ea typeface="+mn-ea"/>
                          <a:cs typeface="Times New Roman" pitchFamily="18" charset="0"/>
                        </a:rPr>
                        <a:t> u </a:t>
                      </a:r>
                      <a:r>
                        <a:rPr lang="en-US" sz="2000" b="1" kern="1200" baseline="0" dirty="0" err="1" smtClean="0">
                          <a:solidFill>
                            <a:schemeClr val="dk1"/>
                          </a:solidFill>
                          <a:latin typeface="Times New Roman" pitchFamily="18" charset="0"/>
                          <a:ea typeface="+mn-ea"/>
                          <a:cs typeface="Times New Roman" pitchFamily="18" charset="0"/>
                        </a:rPr>
                        <a:t>lanac</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ishrane</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i</a:t>
                      </a:r>
                      <a:r>
                        <a:rPr lang="en-US" sz="2000" b="1" kern="1200" baseline="0" dirty="0" smtClean="0">
                          <a:solidFill>
                            <a:schemeClr val="dk1"/>
                          </a:solidFill>
                          <a:latin typeface="Times New Roman" pitchFamily="18" charset="0"/>
                          <a:ea typeface="+mn-ea"/>
                          <a:cs typeface="Times New Roman" pitchFamily="18" charset="0"/>
                        </a:rPr>
                        <a:t> </a:t>
                      </a:r>
                      <a:r>
                        <a:rPr lang="en-US" sz="2000" b="1" kern="1200" baseline="0" dirty="0" err="1" smtClean="0">
                          <a:solidFill>
                            <a:schemeClr val="dk1"/>
                          </a:solidFill>
                          <a:latin typeface="Times New Roman" pitchFamily="18" charset="0"/>
                          <a:ea typeface="+mn-ea"/>
                          <a:cs typeface="Times New Roman" pitchFamily="18" charset="0"/>
                        </a:rPr>
                        <a:t>njihova</a:t>
                      </a:r>
                      <a:endParaRPr lang="en-US" sz="2000" b="1" kern="1200" baseline="0" dirty="0" smtClean="0">
                        <a:solidFill>
                          <a:schemeClr val="dk1"/>
                        </a:solidFill>
                        <a:latin typeface="Times New Roman" pitchFamily="18" charset="0"/>
                        <a:ea typeface="+mn-ea"/>
                        <a:cs typeface="Times New Roman" pitchFamily="18" charset="0"/>
                      </a:endParaRPr>
                    </a:p>
                    <a:p>
                      <a:r>
                        <a:rPr lang="en-US" sz="2000" b="1" kern="1200" baseline="0" dirty="0" err="1" smtClean="0">
                          <a:solidFill>
                            <a:schemeClr val="dk1"/>
                          </a:solidFill>
                          <a:latin typeface="Times New Roman" pitchFamily="18" charset="0"/>
                          <a:ea typeface="+mn-ea"/>
                          <a:cs typeface="Times New Roman" pitchFamily="18" charset="0"/>
                        </a:rPr>
                        <a:t>biodegradacije</a:t>
                      </a:r>
                      <a:endParaRPr lang="en-US" sz="2000" b="1" dirty="0">
                        <a:latin typeface="Times New Roman" pitchFamily="18" charset="0"/>
                        <a:cs typeface="Times New Roman" pitchFamily="18" charset="0"/>
                      </a:endParaRPr>
                    </a:p>
                  </a:txBody>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nvPr>
        </p:nvGraphicFramePr>
        <p:xfrm>
          <a:off x="0" y="228600"/>
          <a:ext cx="9144000" cy="6324600"/>
        </p:xfrm>
        <a:graphic>
          <a:graphicData uri="http://schemas.openxmlformats.org/drawingml/2006/table">
            <a:tbl>
              <a:tblPr firstRow="1" bandRow="1">
                <a:tableStyleId>{5C22544A-7EE6-4342-B048-85BDC9FD1C3A}</a:tableStyleId>
              </a:tblPr>
              <a:tblGrid>
                <a:gridCol w="4572000"/>
                <a:gridCol w="4572000"/>
              </a:tblGrid>
              <a:tr h="2729564">
                <a:tc>
                  <a:txBody>
                    <a:bodyPr/>
                    <a:lstStyle/>
                    <a:p>
                      <a:r>
                        <a:rPr lang="en-US" sz="2800" b="1" kern="1200" baseline="0" dirty="0" err="1" smtClean="0">
                          <a:solidFill>
                            <a:schemeClr val="lt1"/>
                          </a:solidFill>
                          <a:latin typeface="Times New Roman" pitchFamily="18" charset="0"/>
                          <a:ea typeface="+mn-ea"/>
                          <a:cs typeface="Times New Roman" pitchFamily="18" charset="0"/>
                        </a:rPr>
                        <a:t>Organska</a:t>
                      </a:r>
                      <a:r>
                        <a:rPr lang="en-US" sz="2800" b="1" kern="1200" baseline="0" dirty="0" smtClean="0">
                          <a:solidFill>
                            <a:schemeClr val="lt1"/>
                          </a:solidFill>
                          <a:latin typeface="Times New Roman" pitchFamily="18" charset="0"/>
                          <a:ea typeface="+mn-ea"/>
                          <a:cs typeface="Times New Roman" pitchFamily="18" charset="0"/>
                        </a:rPr>
                        <a:t> </a:t>
                      </a:r>
                      <a:r>
                        <a:rPr lang="en-US" sz="2800" b="1" kern="1200" baseline="0" dirty="0" err="1" smtClean="0">
                          <a:solidFill>
                            <a:schemeClr val="lt1"/>
                          </a:solidFill>
                          <a:latin typeface="Times New Roman" pitchFamily="18" charset="0"/>
                          <a:ea typeface="+mn-ea"/>
                          <a:cs typeface="Times New Roman" pitchFamily="18" charset="0"/>
                        </a:rPr>
                        <a:t>sinteza</a:t>
                      </a:r>
                      <a:endParaRPr lang="en-US" sz="2800" dirty="0">
                        <a:latin typeface="Times New Roman" pitchFamily="18" charset="0"/>
                        <a:cs typeface="Times New Roman" pitchFamily="18" charset="0"/>
                      </a:endParaRPr>
                    </a:p>
                  </a:txBody>
                  <a:tcPr/>
                </a:tc>
                <a:tc>
                  <a:txBody>
                    <a:bodyPr/>
                    <a:lstStyle/>
                    <a:p>
                      <a:pPr algn="l"/>
                      <a:r>
                        <a:rPr lang="en-US" sz="2800" b="1" kern="1200" baseline="0" dirty="0" err="1" smtClean="0">
                          <a:solidFill>
                            <a:schemeClr val="lt1"/>
                          </a:solidFill>
                          <a:latin typeface="Times New Roman" pitchFamily="18" charset="0"/>
                          <a:ea typeface="+mn-ea"/>
                          <a:cs typeface="Times New Roman" pitchFamily="18" charset="0"/>
                        </a:rPr>
                        <a:t>Sinteza</a:t>
                      </a:r>
                      <a:r>
                        <a:rPr lang="en-US" sz="2800" b="1" kern="1200" baseline="0" dirty="0" smtClean="0">
                          <a:solidFill>
                            <a:schemeClr val="lt1"/>
                          </a:solidFill>
                          <a:latin typeface="Times New Roman" pitchFamily="18" charset="0"/>
                          <a:ea typeface="+mn-ea"/>
                          <a:cs typeface="Times New Roman" pitchFamily="18" charset="0"/>
                        </a:rPr>
                        <a:t> </a:t>
                      </a:r>
                      <a:r>
                        <a:rPr lang="en-US" sz="2800" b="1" kern="1200" baseline="0" dirty="0" err="1" smtClean="0">
                          <a:solidFill>
                            <a:schemeClr val="lt1"/>
                          </a:solidFill>
                          <a:latin typeface="Times New Roman" pitchFamily="18" charset="0"/>
                          <a:ea typeface="+mn-ea"/>
                          <a:cs typeface="Times New Roman" pitchFamily="18" charset="0"/>
                        </a:rPr>
                        <a:t>nekih</a:t>
                      </a:r>
                      <a:r>
                        <a:rPr lang="en-US" sz="2800" b="1" kern="1200" baseline="0" dirty="0" smtClean="0">
                          <a:solidFill>
                            <a:schemeClr val="lt1"/>
                          </a:solidFill>
                          <a:latin typeface="Times New Roman" pitchFamily="18" charset="0"/>
                          <a:ea typeface="+mn-ea"/>
                          <a:cs typeface="Times New Roman" pitchFamily="18" charset="0"/>
                        </a:rPr>
                        <a:t> </a:t>
                      </a:r>
                      <a:r>
                        <a:rPr lang="en-US" sz="2800" b="1" kern="1200" baseline="0" dirty="0" err="1" smtClean="0">
                          <a:solidFill>
                            <a:schemeClr val="lt1"/>
                          </a:solidFill>
                          <a:latin typeface="Times New Roman" pitchFamily="18" charset="0"/>
                          <a:ea typeface="+mn-ea"/>
                          <a:cs typeface="Times New Roman" pitchFamily="18" charset="0"/>
                        </a:rPr>
                        <a:t>nutrimenata</a:t>
                      </a:r>
                      <a:r>
                        <a:rPr lang="en-US" sz="2800" b="1" kern="1200" baseline="0" dirty="0" smtClean="0">
                          <a:solidFill>
                            <a:schemeClr val="lt1"/>
                          </a:solidFill>
                          <a:latin typeface="Times New Roman" pitchFamily="18" charset="0"/>
                          <a:ea typeface="+mn-ea"/>
                          <a:cs typeface="Times New Roman" pitchFamily="18" charset="0"/>
                        </a:rPr>
                        <a:t>, </a:t>
                      </a:r>
                      <a:r>
                        <a:rPr lang="en-US" sz="2800" b="1" kern="1200" baseline="0" dirty="0" err="1" smtClean="0">
                          <a:solidFill>
                            <a:schemeClr val="lt1"/>
                          </a:solidFill>
                          <a:latin typeface="Times New Roman" pitchFamily="18" charset="0"/>
                          <a:ea typeface="+mn-ea"/>
                          <a:cs typeface="Times New Roman" pitchFamily="18" charset="0"/>
                        </a:rPr>
                        <a:t>novih</a:t>
                      </a:r>
                      <a:r>
                        <a:rPr lang="sr-Cyrl-RS" sz="2800" b="1" kern="1200" baseline="0" dirty="0" smtClean="0">
                          <a:solidFill>
                            <a:schemeClr val="lt1"/>
                          </a:solidFill>
                          <a:latin typeface="Times New Roman" pitchFamily="18" charset="0"/>
                          <a:ea typeface="+mn-ea"/>
                          <a:cs typeface="Times New Roman" pitchFamily="18" charset="0"/>
                        </a:rPr>
                        <a:t> </a:t>
                      </a:r>
                      <a:r>
                        <a:rPr lang="en-US" sz="2800" b="1" kern="1200" baseline="0" dirty="0" err="1" smtClean="0">
                          <a:solidFill>
                            <a:schemeClr val="lt1"/>
                          </a:solidFill>
                          <a:latin typeface="Times New Roman" pitchFamily="18" charset="0"/>
                          <a:ea typeface="+mn-ea"/>
                          <a:cs typeface="Times New Roman" pitchFamily="18" charset="0"/>
                        </a:rPr>
                        <a:t>funkcionalnih</a:t>
                      </a:r>
                      <a:r>
                        <a:rPr lang="en-US" sz="2800" b="1" kern="1200" baseline="0" dirty="0" smtClean="0">
                          <a:solidFill>
                            <a:schemeClr val="lt1"/>
                          </a:solidFill>
                          <a:latin typeface="Times New Roman" pitchFamily="18" charset="0"/>
                          <a:ea typeface="+mn-ea"/>
                          <a:cs typeface="Times New Roman" pitchFamily="18" charset="0"/>
                        </a:rPr>
                        <a:t> </a:t>
                      </a:r>
                      <a:r>
                        <a:rPr lang="en-US" sz="2800" b="1" kern="1200" baseline="0" dirty="0" err="1" smtClean="0">
                          <a:solidFill>
                            <a:schemeClr val="lt1"/>
                          </a:solidFill>
                          <a:latin typeface="Times New Roman" pitchFamily="18" charset="0"/>
                          <a:ea typeface="+mn-ea"/>
                          <a:cs typeface="Times New Roman" pitchFamily="18" charset="0"/>
                        </a:rPr>
                        <a:t>komponenti</a:t>
                      </a:r>
                      <a:r>
                        <a:rPr lang="en-US" sz="2800" b="1" kern="1200" baseline="0" dirty="0" smtClean="0">
                          <a:solidFill>
                            <a:schemeClr val="lt1"/>
                          </a:solidFill>
                          <a:latin typeface="Times New Roman" pitchFamily="18" charset="0"/>
                          <a:ea typeface="+mn-ea"/>
                          <a:cs typeface="Times New Roman" pitchFamily="18" charset="0"/>
                        </a:rPr>
                        <a:t> </a:t>
                      </a:r>
                      <a:r>
                        <a:rPr lang="en-US" sz="2800" b="1" kern="1200" baseline="0" dirty="0" err="1" smtClean="0">
                          <a:solidFill>
                            <a:schemeClr val="lt1"/>
                          </a:solidFill>
                          <a:latin typeface="Times New Roman" pitchFamily="18" charset="0"/>
                          <a:ea typeface="+mn-ea"/>
                          <a:cs typeface="Times New Roman" pitchFamily="18" charset="0"/>
                        </a:rPr>
                        <a:t>hrane</a:t>
                      </a:r>
                      <a:r>
                        <a:rPr lang="en-US" sz="2800" b="1" kern="1200" baseline="0" dirty="0" smtClean="0">
                          <a:solidFill>
                            <a:schemeClr val="lt1"/>
                          </a:solidFill>
                          <a:latin typeface="Times New Roman" pitchFamily="18" charset="0"/>
                          <a:ea typeface="+mn-ea"/>
                          <a:cs typeface="Times New Roman" pitchFamily="18" charset="0"/>
                        </a:rPr>
                        <a:t>, </a:t>
                      </a:r>
                      <a:r>
                        <a:rPr lang="en-US" sz="2800" b="1" kern="1200" baseline="0" dirty="0" err="1" smtClean="0">
                          <a:solidFill>
                            <a:schemeClr val="lt1"/>
                          </a:solidFill>
                          <a:latin typeface="Times New Roman" pitchFamily="18" charset="0"/>
                          <a:ea typeface="+mn-ea"/>
                          <a:cs typeface="Times New Roman" pitchFamily="18" charset="0"/>
                        </a:rPr>
                        <a:t>novih</a:t>
                      </a:r>
                      <a:endParaRPr lang="en-US" sz="2800" b="1" kern="1200" baseline="0" dirty="0" smtClean="0">
                        <a:solidFill>
                          <a:schemeClr val="lt1"/>
                        </a:solidFill>
                        <a:latin typeface="Times New Roman" pitchFamily="18" charset="0"/>
                        <a:ea typeface="+mn-ea"/>
                        <a:cs typeface="Times New Roman" pitchFamily="18" charset="0"/>
                      </a:endParaRPr>
                    </a:p>
                    <a:p>
                      <a:r>
                        <a:rPr lang="en-US" sz="2800" b="1" kern="1200" baseline="0" dirty="0" err="1" smtClean="0">
                          <a:solidFill>
                            <a:schemeClr val="lt1"/>
                          </a:solidFill>
                          <a:latin typeface="Times New Roman" pitchFamily="18" charset="0"/>
                          <a:ea typeface="+mn-ea"/>
                          <a:cs typeface="Times New Roman" pitchFamily="18" charset="0"/>
                        </a:rPr>
                        <a:t>aditiva</a:t>
                      </a:r>
                      <a:endParaRPr lang="en-US" sz="2800" dirty="0">
                        <a:latin typeface="Times New Roman" pitchFamily="18" charset="0"/>
                        <a:cs typeface="Times New Roman" pitchFamily="18" charset="0"/>
                      </a:endParaRPr>
                    </a:p>
                  </a:txBody>
                  <a:tcPr/>
                </a:tc>
              </a:tr>
              <a:tr h="3595036">
                <a:tc>
                  <a:txBody>
                    <a:bodyPr/>
                    <a:lstStyle/>
                    <a:p>
                      <a:r>
                        <a:rPr lang="en-US" sz="2800" b="1" kern="1200" baseline="0" dirty="0" err="1" smtClean="0">
                          <a:solidFill>
                            <a:schemeClr val="dk1"/>
                          </a:solidFill>
                          <a:latin typeface="Times New Roman" pitchFamily="18" charset="0"/>
                          <a:ea typeface="+mn-ea"/>
                          <a:cs typeface="Times New Roman" pitchFamily="18" charset="0"/>
                        </a:rPr>
                        <a:t>Biohemija</a:t>
                      </a:r>
                      <a:endParaRPr lang="en-US" sz="2800" b="1" dirty="0">
                        <a:latin typeface="Times New Roman" pitchFamily="18" charset="0"/>
                        <a:cs typeface="Times New Roman" pitchFamily="18" charset="0"/>
                      </a:endParaRPr>
                    </a:p>
                  </a:txBody>
                  <a:tcPr/>
                </a:tc>
                <a:tc>
                  <a:txBody>
                    <a:bodyPr/>
                    <a:lstStyle/>
                    <a:p>
                      <a:r>
                        <a:rPr lang="en-US" sz="2800" b="1" kern="1200" baseline="0" dirty="0" err="1" smtClean="0">
                          <a:solidFill>
                            <a:schemeClr val="dk1"/>
                          </a:solidFill>
                          <a:latin typeface="Times New Roman" pitchFamily="18" charset="0"/>
                          <a:ea typeface="+mn-ea"/>
                          <a:cs typeface="Times New Roman" pitchFamily="18" charset="0"/>
                        </a:rPr>
                        <a:t>Metabolizam</a:t>
                      </a:r>
                      <a:r>
                        <a:rPr lang="en-US" sz="2800" b="1" kern="1200" baseline="0" dirty="0" smtClean="0">
                          <a:solidFill>
                            <a:schemeClr val="dk1"/>
                          </a:solidFill>
                          <a:latin typeface="Times New Roman" pitchFamily="18" charset="0"/>
                          <a:ea typeface="+mn-ea"/>
                          <a:cs typeface="Times New Roman" pitchFamily="18" charset="0"/>
                        </a:rPr>
                        <a:t> </a:t>
                      </a:r>
                      <a:r>
                        <a:rPr lang="en-US" sz="2800" b="1" kern="1200" baseline="0" dirty="0" err="1" smtClean="0">
                          <a:solidFill>
                            <a:schemeClr val="dk1"/>
                          </a:solidFill>
                          <a:latin typeface="Times New Roman" pitchFamily="18" charset="0"/>
                          <a:ea typeface="+mn-ea"/>
                          <a:cs typeface="Times New Roman" pitchFamily="18" charset="0"/>
                        </a:rPr>
                        <a:t>nutrimenata</a:t>
                      </a:r>
                      <a:r>
                        <a:rPr lang="en-US" sz="2800" b="1" kern="1200" baseline="0" dirty="0" smtClean="0">
                          <a:solidFill>
                            <a:schemeClr val="dk1"/>
                          </a:solidFill>
                          <a:latin typeface="Times New Roman" pitchFamily="18" charset="0"/>
                          <a:ea typeface="+mn-ea"/>
                          <a:cs typeface="Times New Roman" pitchFamily="18" charset="0"/>
                        </a:rPr>
                        <a:t>, </a:t>
                      </a:r>
                      <a:r>
                        <a:rPr lang="en-US" sz="2800" b="1" kern="1200" baseline="0" dirty="0" err="1" smtClean="0">
                          <a:solidFill>
                            <a:schemeClr val="dk1"/>
                          </a:solidFill>
                          <a:latin typeface="Times New Roman" pitchFamily="18" charset="0"/>
                          <a:ea typeface="+mn-ea"/>
                          <a:cs typeface="Times New Roman" pitchFamily="18" charset="0"/>
                        </a:rPr>
                        <a:t>enzimske</a:t>
                      </a:r>
                      <a:r>
                        <a:rPr lang="sr-Cyrl-RS" sz="2800" b="1" kern="1200" baseline="0" dirty="0" smtClean="0">
                          <a:solidFill>
                            <a:schemeClr val="dk1"/>
                          </a:solidFill>
                          <a:latin typeface="Times New Roman" pitchFamily="18" charset="0"/>
                          <a:ea typeface="+mn-ea"/>
                          <a:cs typeface="Times New Roman" pitchFamily="18" charset="0"/>
                        </a:rPr>
                        <a:t> </a:t>
                      </a:r>
                      <a:r>
                        <a:rPr lang="pl-PL" sz="2800" b="1" kern="1200" baseline="0" dirty="0" smtClean="0">
                          <a:solidFill>
                            <a:schemeClr val="dk1"/>
                          </a:solidFill>
                          <a:latin typeface="Times New Roman" pitchFamily="18" charset="0"/>
                          <a:ea typeface="+mn-ea"/>
                          <a:cs typeface="Times New Roman" pitchFamily="18" charset="0"/>
                        </a:rPr>
                        <a:t>reakcije u hrani, reakcije biološke</a:t>
                      </a:r>
                    </a:p>
                    <a:p>
                      <a:r>
                        <a:rPr lang="en-US" sz="2800" b="1" kern="1200" baseline="0" dirty="0" err="1" smtClean="0">
                          <a:solidFill>
                            <a:schemeClr val="dk1"/>
                          </a:solidFill>
                          <a:latin typeface="Times New Roman" pitchFamily="18" charset="0"/>
                          <a:ea typeface="+mn-ea"/>
                          <a:cs typeface="Times New Roman" pitchFamily="18" charset="0"/>
                        </a:rPr>
                        <a:t>oksidacije</a:t>
                      </a:r>
                      <a:r>
                        <a:rPr lang="en-US" sz="2800" b="1" kern="1200" baseline="0" dirty="0" smtClean="0">
                          <a:solidFill>
                            <a:schemeClr val="dk1"/>
                          </a:solidFill>
                          <a:latin typeface="Times New Roman" pitchFamily="18" charset="0"/>
                          <a:ea typeface="+mn-ea"/>
                          <a:cs typeface="Times New Roman" pitchFamily="18" charset="0"/>
                        </a:rPr>
                        <a:t>, </a:t>
                      </a:r>
                      <a:r>
                        <a:rPr lang="en-US" sz="2800" b="1" kern="1200" baseline="0" dirty="0" err="1" smtClean="0">
                          <a:solidFill>
                            <a:schemeClr val="dk1"/>
                          </a:solidFill>
                          <a:latin typeface="Times New Roman" pitchFamily="18" charset="0"/>
                          <a:ea typeface="+mn-ea"/>
                          <a:cs typeface="Times New Roman" pitchFamily="18" charset="0"/>
                        </a:rPr>
                        <a:t>trajnost</a:t>
                      </a:r>
                      <a:r>
                        <a:rPr lang="en-US" sz="2800" b="1" kern="1200" baseline="0" dirty="0" smtClean="0">
                          <a:solidFill>
                            <a:schemeClr val="dk1"/>
                          </a:solidFill>
                          <a:latin typeface="Times New Roman" pitchFamily="18" charset="0"/>
                          <a:ea typeface="+mn-ea"/>
                          <a:cs typeface="Times New Roman" pitchFamily="18" charset="0"/>
                        </a:rPr>
                        <a:t> </a:t>
                      </a:r>
                      <a:r>
                        <a:rPr lang="en-US" sz="2800" b="1" kern="1200" baseline="0" dirty="0" err="1" smtClean="0">
                          <a:solidFill>
                            <a:schemeClr val="dk1"/>
                          </a:solidFill>
                          <a:latin typeface="Times New Roman" pitchFamily="18" charset="0"/>
                          <a:ea typeface="+mn-ea"/>
                          <a:cs typeface="Times New Roman" pitchFamily="18" charset="0"/>
                        </a:rPr>
                        <a:t>proizvoda</a:t>
                      </a:r>
                      <a:endParaRPr lang="en-US" sz="2800" b="1" dirty="0">
                        <a:latin typeface="Times New Roman" pitchFamily="18" charset="0"/>
                        <a:cs typeface="Times New Roman" pitchFamily="18" charset="0"/>
                      </a:endParaRPr>
                    </a:p>
                  </a:txBody>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normAutofit fontScale="90000"/>
          </a:bodyPr>
          <a:lstStyle/>
          <a:p>
            <a:r>
              <a:rPr lang="sr-Cyrl-RS" b="1" dirty="0" smtClean="0"/>
              <a:t/>
            </a:r>
            <a:br>
              <a:rPr lang="sr-Cyrl-RS" b="1" dirty="0" smtClean="0"/>
            </a:br>
            <a:r>
              <a:rPr lang="sr-Cyrl-RS" sz="4000" b="1" dirty="0" smtClean="0">
                <a:latin typeface="Times New Roman" pitchFamily="18" charset="0"/>
                <a:cs typeface="Times New Roman" pitchFamily="18" charset="0"/>
              </a:rPr>
              <a:t>ЗАДАЦИ</a:t>
            </a:r>
            <a:r>
              <a:rPr lang="en-US" sz="4000" b="1" dirty="0" smtClean="0">
                <a:latin typeface="Times New Roman" pitchFamily="18" charset="0"/>
                <a:cs typeface="Times New Roman" pitchFamily="18" charset="0"/>
              </a:rPr>
              <a:t> </a:t>
            </a:r>
            <a:r>
              <a:rPr lang="sr-Cyrl-RS" sz="4000" b="1" dirty="0" smtClean="0">
                <a:latin typeface="Times New Roman" pitchFamily="18" charset="0"/>
                <a:cs typeface="Times New Roman" pitchFamily="18" charset="0"/>
              </a:rPr>
              <a:t>БРОМАТОЛОГИЈЕ</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914400"/>
            <a:ext cx="9144000" cy="5943600"/>
          </a:xfrm>
        </p:spPr>
        <p:txBody>
          <a:bodyPr>
            <a:normAutofit fontScale="92500" lnSpcReduction="20000"/>
          </a:bodyPr>
          <a:lstStyle/>
          <a:p>
            <a:pPr>
              <a:buNone/>
            </a:pPr>
            <a:r>
              <a:rPr lang="en-US" dirty="0" smtClean="0"/>
              <a:t>• </a:t>
            </a:r>
            <a:r>
              <a:rPr lang="sr-Cyrl-RS" dirty="0" smtClean="0">
                <a:latin typeface="Times New Roman" pitchFamily="18" charset="0"/>
                <a:cs typeface="Times New Roman" pitchFamily="18" charset="0"/>
              </a:rPr>
              <a:t>Одређивање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састава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енергетске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нутритивне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вредности </a:t>
            </a:r>
            <a:r>
              <a:rPr lang="en-US" dirty="0" smtClean="0">
                <a:latin typeface="Times New Roman" pitchFamily="18" charset="0"/>
                <a:cs typeface="Times New Roman" pitchFamily="18" charset="0"/>
              </a:rPr>
              <a:t>(</a:t>
            </a:r>
            <a:r>
              <a:rPr lang="sr-Cyrl-RS" dirty="0" smtClean="0">
                <a:latin typeface="Times New Roman" pitchFamily="18" charset="0"/>
                <a:cs typeface="Times New Roman" pitchFamily="18" charset="0"/>
              </a:rPr>
              <a:t>биоискористљивост</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 </a:t>
            </a:r>
            <a:r>
              <a:rPr lang="sr-Cyrl-RS" dirty="0" smtClean="0">
                <a:latin typeface="Times New Roman" pitchFamily="18" charset="0"/>
                <a:cs typeface="Times New Roman" pitchFamily="18" charset="0"/>
              </a:rPr>
              <a:t>Израда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таблица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хемијског</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састава</a:t>
            </a:r>
          </a:p>
          <a:p>
            <a:pPr>
              <a:buNone/>
            </a:pP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Идентификација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намирница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фалсификати</a:t>
            </a:r>
            <a:r>
              <a:rPr lang="en-US" dirty="0" smtClean="0">
                <a:latin typeface="Times New Roman" pitchFamily="18" charset="0"/>
                <a:cs typeface="Times New Roman" pitchFamily="18" charset="0"/>
              </a:rPr>
              <a:t>)</a:t>
            </a:r>
            <a:endParaRPr lang="sr-Cyrl-R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Одређивање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евентуалне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контаминираности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безбедности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намирница</a:t>
            </a:r>
          </a:p>
          <a:p>
            <a:pPr>
              <a:buNone/>
            </a:pP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Истраживање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развој</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нових</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производа</a:t>
            </a:r>
          </a:p>
          <a:p>
            <a:pPr>
              <a:buNone/>
            </a:pPr>
            <a:r>
              <a:rPr lang="pt-BR"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Израда</a:t>
            </a:r>
            <a:r>
              <a:rPr lang="pt-BR"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нутритивних</a:t>
            </a:r>
            <a:r>
              <a:rPr lang="pt-BR"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табела</a:t>
            </a:r>
            <a:r>
              <a:rPr lang="pt-BR"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на</a:t>
            </a:r>
            <a:r>
              <a:rPr lang="pt-BR"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декларацијама</a:t>
            </a:r>
          </a:p>
          <a:p>
            <a:pPr>
              <a:buNone/>
            </a:pP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Истраживања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ефеката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процеса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прераде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чувања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основне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састојке</a:t>
            </a:r>
          </a:p>
          <a:p>
            <a:pPr>
              <a:buNone/>
            </a:pP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Да</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обезбеди</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податке</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неопходне</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за</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формирање</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оптималне</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 бланасиране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исхране</a:t>
            </a:r>
          </a:p>
          <a:p>
            <a:pPr>
              <a:buNone/>
            </a:pP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Познавање</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утицаја</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хране</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на</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здравље</a:t>
            </a:r>
            <a:endParaRPr lang="en-US"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ormAutofit/>
          </a:bodyPr>
          <a:lstStyle/>
          <a:p>
            <a:r>
              <a:rPr lang="sr-Cyrl-RS" sz="2400" b="1" dirty="0" smtClean="0">
                <a:latin typeface="Times New Roman" pitchFamily="18" charset="0"/>
                <a:cs typeface="Times New Roman" pitchFamily="18" charset="0"/>
              </a:rPr>
              <a:t>ОБЕЗБЕЂЕЊЕ ЗДРАВСТВЕНЕ БЕЗБЕДНОСТИ ХРАНЕ НА МЕЂУНАРОДНОМ НИВОУ</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0" y="838200"/>
            <a:ext cx="9144000" cy="6019800"/>
          </a:xfrm>
        </p:spPr>
        <p:txBody>
          <a:bodyPr>
            <a:normAutofit/>
          </a:bodyPr>
          <a:lstStyle/>
          <a:p>
            <a:pPr algn="just"/>
            <a:r>
              <a:rPr lang="sr-Cyrl-RS" sz="2000" dirty="0" smtClean="0">
                <a:latin typeface="Times New Roman" pitchFamily="18" charset="0"/>
                <a:cs typeface="Times New Roman" pitchFamily="18" charset="0"/>
              </a:rPr>
              <a:t>Организација за храну и пољопривреду Уједињених Нација (ФАО УН) и Светска здравствена организација </a:t>
            </a:r>
            <a:r>
              <a:rPr lang="sr-Latn-RS" sz="2000" dirty="0" smtClean="0">
                <a:latin typeface="Times New Roman" pitchFamily="18" charset="0"/>
                <a:cs typeface="Times New Roman" pitchFamily="18" charset="0"/>
              </a:rPr>
              <a:t>(WHO)</a:t>
            </a:r>
            <a:r>
              <a:rPr lang="sr-Cyrl-RS" sz="2000" dirty="0" smtClean="0">
                <a:latin typeface="Times New Roman" pitchFamily="18" charset="0"/>
                <a:cs typeface="Times New Roman" pitchFamily="18" charset="0"/>
              </a:rPr>
              <a:t> формирале су заједничко тело, Комисију </a:t>
            </a:r>
            <a:r>
              <a:rPr lang="sr-Latn-RS" sz="2000" dirty="0" smtClean="0">
                <a:latin typeface="Times New Roman" pitchFamily="18" charset="0"/>
                <a:cs typeface="Times New Roman" pitchFamily="18" charset="0"/>
              </a:rPr>
              <a:t>Codex Alimentarius (engl. Codex Alimnetarius Commission- CAC) </a:t>
            </a:r>
            <a:r>
              <a:rPr lang="sr-Cyrl-RS" sz="2000" dirty="0" smtClean="0">
                <a:latin typeface="Times New Roman" pitchFamily="18" charset="0"/>
                <a:cs typeface="Times New Roman" pitchFamily="18" charset="0"/>
              </a:rPr>
              <a:t>која доноси стандарде, смернице и препоруке везане за производњу и здравствену безбедност хране.</a:t>
            </a:r>
          </a:p>
          <a:p>
            <a:pPr algn="just"/>
            <a:r>
              <a:rPr lang="sr-Cyrl-RS" sz="2000" dirty="0" smtClean="0">
                <a:latin typeface="Times New Roman" pitchFamily="18" charset="0"/>
                <a:cs typeface="Times New Roman" pitchFamily="18" charset="0"/>
              </a:rPr>
              <a:t>У оквиру</a:t>
            </a:r>
            <a:r>
              <a:rPr lang="sr-Latn-RS" sz="2000" dirty="0" smtClean="0">
                <a:latin typeface="Times New Roman" pitchFamily="18" charset="0"/>
                <a:cs typeface="Times New Roman" pitchFamily="18" charset="0"/>
              </a:rPr>
              <a:t> CAC</a:t>
            </a:r>
            <a:r>
              <a:rPr lang="sr-Cyrl-RS" sz="2000" dirty="0" smtClean="0">
                <a:latin typeface="Times New Roman" pitchFamily="18" charset="0"/>
                <a:cs typeface="Times New Roman" pitchFamily="18" charset="0"/>
              </a:rPr>
              <a:t>, постоје </a:t>
            </a:r>
            <a:r>
              <a:rPr lang="sr-Cyrl-RS" sz="2000" u="sng" dirty="0" smtClean="0">
                <a:latin typeface="Times New Roman" pitchFamily="18" charset="0"/>
                <a:cs typeface="Times New Roman" pitchFamily="18" charset="0"/>
              </a:rPr>
              <a:t>комитети</a:t>
            </a:r>
            <a:r>
              <a:rPr lang="sr-Cyrl-RS" sz="2000" dirty="0" smtClean="0">
                <a:latin typeface="Times New Roman" pitchFamily="18" charset="0"/>
                <a:cs typeface="Times New Roman" pitchFamily="18" charset="0"/>
              </a:rPr>
              <a:t> који се баве различитим областима безбедности хране: </a:t>
            </a:r>
            <a:endParaRPr lang="sr-Latn-RS" sz="2000" dirty="0" smtClean="0">
              <a:latin typeface="Times New Roman" pitchFamily="18" charset="0"/>
              <a:cs typeface="Times New Roman" pitchFamily="18" charset="0"/>
            </a:endParaRPr>
          </a:p>
          <a:p>
            <a:pPr algn="just">
              <a:buFontTx/>
              <a:buChar char="-"/>
            </a:pPr>
            <a:r>
              <a:rPr lang="sr-Cyrl-RS" sz="2000" dirty="0" smtClean="0">
                <a:latin typeface="Times New Roman" pitchFamily="18" charset="0"/>
                <a:cs typeface="Times New Roman" pitchFamily="18" charset="0"/>
              </a:rPr>
              <a:t>Удружени </a:t>
            </a:r>
            <a:r>
              <a:rPr lang="sr-Latn-RS" sz="2000" dirty="0" smtClean="0">
                <a:latin typeface="Times New Roman" pitchFamily="18" charset="0"/>
                <a:cs typeface="Times New Roman" pitchFamily="18" charset="0"/>
              </a:rPr>
              <a:t>FAO</a:t>
            </a:r>
            <a:r>
              <a:rPr lang="sr-Cyrl-RS" sz="2000" dirty="0" smtClean="0">
                <a:latin typeface="Times New Roman" pitchFamily="18" charset="0"/>
                <a:cs typeface="Times New Roman" pitchFamily="18" charset="0"/>
              </a:rPr>
              <a:t>/</a:t>
            </a:r>
            <a:r>
              <a:rPr lang="sr-Latn-RS" sz="2000" dirty="0" smtClean="0">
                <a:latin typeface="Times New Roman" pitchFamily="18" charset="0"/>
                <a:cs typeface="Times New Roman" pitchFamily="18" charset="0"/>
              </a:rPr>
              <a:t>WHO</a:t>
            </a:r>
            <a:r>
              <a:rPr lang="sr-Cyrl-RS" sz="2000" dirty="0" smtClean="0">
                <a:latin typeface="Times New Roman" pitchFamily="18" charset="0"/>
                <a:cs typeface="Times New Roman" pitchFamily="18" charset="0"/>
              </a:rPr>
              <a:t> </a:t>
            </a:r>
            <a:r>
              <a:rPr lang="sr-Cyrl-RS" sz="2000" u="sng" dirty="0" smtClean="0">
                <a:latin typeface="Times New Roman" pitchFamily="18" charset="0"/>
                <a:cs typeface="Times New Roman" pitchFamily="18" charset="0"/>
              </a:rPr>
              <a:t>Комитет за адитиве у храни </a:t>
            </a:r>
            <a:r>
              <a:rPr lang="sr-Cyrl-RS" sz="2000" dirty="0" smtClean="0">
                <a:latin typeface="Times New Roman" pitchFamily="18" charset="0"/>
                <a:cs typeface="Times New Roman" pitchFamily="18" charset="0"/>
              </a:rPr>
              <a:t>(енгл.</a:t>
            </a:r>
            <a:r>
              <a:rPr lang="sr-Latn-RS" sz="2000" dirty="0" smtClean="0">
                <a:latin typeface="Times New Roman" pitchFamily="18" charset="0"/>
                <a:cs typeface="Times New Roman" pitchFamily="18" charset="0"/>
              </a:rPr>
              <a:t> Joint FAO/WHO Expert Committee on Food Additives- </a:t>
            </a:r>
            <a:r>
              <a:rPr lang="sr-Latn-RS" sz="2000" u="sng" dirty="0" smtClean="0">
                <a:latin typeface="Times New Roman" pitchFamily="18" charset="0"/>
                <a:cs typeface="Times New Roman" pitchFamily="18" charset="0"/>
              </a:rPr>
              <a:t>JECFA</a:t>
            </a:r>
            <a:r>
              <a:rPr lang="sr-Latn-RS" sz="2000" dirty="0" smtClean="0">
                <a:latin typeface="Times New Roman" pitchFamily="18" charset="0"/>
                <a:cs typeface="Times New Roman" pitchFamily="18" charset="0"/>
              </a:rPr>
              <a:t>)</a:t>
            </a:r>
          </a:p>
          <a:p>
            <a:pPr algn="just">
              <a:buFontTx/>
              <a:buChar char="-"/>
            </a:pPr>
            <a:r>
              <a:rPr lang="sr-Cyrl-RS" sz="2000" dirty="0" smtClean="0">
                <a:latin typeface="Times New Roman" pitchFamily="18" charset="0"/>
                <a:cs typeface="Times New Roman" pitchFamily="18" charset="0"/>
              </a:rPr>
              <a:t>Комитет Кодекса за резидуе пестицида (енгл. </a:t>
            </a:r>
            <a:r>
              <a:rPr lang="sr-Latn-RS" sz="2000" dirty="0" smtClean="0">
                <a:latin typeface="Times New Roman" pitchFamily="18" charset="0"/>
                <a:cs typeface="Times New Roman" pitchFamily="18" charset="0"/>
              </a:rPr>
              <a:t>Codex Committee on Pesticide Residues- </a:t>
            </a:r>
            <a:r>
              <a:rPr lang="sr-Latn-RS" sz="2000" u="sng" dirty="0" smtClean="0">
                <a:latin typeface="Times New Roman" pitchFamily="18" charset="0"/>
                <a:cs typeface="Times New Roman" pitchFamily="18" charset="0"/>
              </a:rPr>
              <a:t>CCPR</a:t>
            </a:r>
            <a:r>
              <a:rPr lang="sr-Latn-RS" sz="2000" dirty="0" smtClean="0">
                <a:latin typeface="Times New Roman" pitchFamily="18" charset="0"/>
                <a:cs typeface="Times New Roman" pitchFamily="18" charset="0"/>
              </a:rPr>
              <a:t>),</a:t>
            </a:r>
            <a:endParaRPr lang="sr-Cyrl-RS" sz="2000" dirty="0" smtClean="0">
              <a:latin typeface="Times New Roman" pitchFamily="18" charset="0"/>
              <a:cs typeface="Times New Roman" pitchFamily="18" charset="0"/>
            </a:endParaRPr>
          </a:p>
          <a:p>
            <a:pPr algn="just">
              <a:buFontTx/>
              <a:buChar char="-"/>
            </a:pPr>
            <a:r>
              <a:rPr lang="sr-Cyrl-RS" sz="2000" dirty="0" smtClean="0">
                <a:latin typeface="Times New Roman" pitchFamily="18" charset="0"/>
                <a:cs typeface="Times New Roman" pitchFamily="18" charset="0"/>
              </a:rPr>
              <a:t>Удружени </a:t>
            </a:r>
            <a:r>
              <a:rPr lang="sr-Latn-RS" sz="2000" dirty="0" smtClean="0">
                <a:latin typeface="Times New Roman" pitchFamily="18" charset="0"/>
                <a:cs typeface="Times New Roman" pitchFamily="18" charset="0"/>
              </a:rPr>
              <a:t>FAO</a:t>
            </a:r>
            <a:r>
              <a:rPr lang="sr-Cyrl-RS" sz="2000" dirty="0" smtClean="0">
                <a:latin typeface="Times New Roman" pitchFamily="18" charset="0"/>
                <a:cs typeface="Times New Roman" pitchFamily="18" charset="0"/>
              </a:rPr>
              <a:t>/</a:t>
            </a:r>
            <a:r>
              <a:rPr lang="sr-Latn-RS" sz="2000" dirty="0" smtClean="0">
                <a:latin typeface="Times New Roman" pitchFamily="18" charset="0"/>
                <a:cs typeface="Times New Roman" pitchFamily="18" charset="0"/>
              </a:rPr>
              <a:t>WHO</a:t>
            </a:r>
            <a:r>
              <a:rPr lang="sr-Cyrl-RS" sz="2000" dirty="0" smtClean="0">
                <a:latin typeface="Times New Roman" pitchFamily="18" charset="0"/>
                <a:cs typeface="Times New Roman" pitchFamily="18" charset="0"/>
              </a:rPr>
              <a:t> </a:t>
            </a:r>
            <a:r>
              <a:rPr lang="sr-Cyrl-RS" sz="2000" u="sng" dirty="0" smtClean="0">
                <a:latin typeface="Times New Roman" pitchFamily="18" charset="0"/>
                <a:cs typeface="Times New Roman" pitchFamily="18" charset="0"/>
              </a:rPr>
              <a:t>Комитет за процену ризика од микробиолошких агенаса </a:t>
            </a:r>
            <a:r>
              <a:rPr lang="sr-Cyrl-RS" sz="2000" dirty="0" smtClean="0">
                <a:latin typeface="Times New Roman" pitchFamily="18" charset="0"/>
                <a:cs typeface="Times New Roman" pitchFamily="18" charset="0"/>
              </a:rPr>
              <a:t>(енгл.</a:t>
            </a:r>
            <a:r>
              <a:rPr lang="sr-Latn-RS" sz="2000" dirty="0" smtClean="0">
                <a:latin typeface="Times New Roman" pitchFamily="18" charset="0"/>
                <a:cs typeface="Times New Roman" pitchFamily="18" charset="0"/>
              </a:rPr>
              <a:t> Joint FAO/WHO Expert Meetings on Microbiological Risk Assessment- JEMRA)</a:t>
            </a:r>
          </a:p>
          <a:p>
            <a:pPr lvl="1" algn="ctr">
              <a:buNone/>
            </a:pPr>
            <a:r>
              <a:rPr lang="sr-Cyrl-RS" sz="2400" b="1" dirty="0" smtClean="0">
                <a:latin typeface="Times New Roman" pitchFamily="18" charset="0"/>
                <a:cs typeface="Times New Roman" pitchFamily="18" charset="0"/>
              </a:rPr>
              <a:t>Сви Комитети приступају изради препорука, смерница и стандарда на основу процеса процена ризика.</a:t>
            </a:r>
            <a:endParaRPr lang="sr-Latn-RS" sz="2400" b="1" dirty="0" smtClean="0">
              <a:latin typeface="Times New Roman" pitchFamily="18" charset="0"/>
              <a:cs typeface="Times New Roman" pitchFamily="18" charset="0"/>
            </a:endParaRPr>
          </a:p>
          <a:p>
            <a:pPr algn="just">
              <a:buFontTx/>
              <a:buChar char="-"/>
            </a:pPr>
            <a:endParaRPr lang="en-US" sz="20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sr-Cyrl-RS" sz="2800" dirty="0" smtClean="0">
                <a:latin typeface="Times New Roman" pitchFamily="18" charset="0"/>
                <a:cs typeface="Times New Roman" pitchFamily="18" charset="0"/>
              </a:rPr>
              <a:t>Скуп текстова Комисије </a:t>
            </a:r>
            <a:r>
              <a:rPr lang="sr-Latn-RS" sz="2800" dirty="0" smtClean="0">
                <a:latin typeface="Times New Roman" pitchFamily="18" charset="0"/>
                <a:cs typeface="Times New Roman" pitchFamily="18" charset="0"/>
              </a:rPr>
              <a:t>Codex Alimentarius </a:t>
            </a:r>
            <a:r>
              <a:rPr lang="sr-Cyrl-RS" sz="2800" dirty="0" smtClean="0">
                <a:latin typeface="Times New Roman" pitchFamily="18" charset="0"/>
                <a:cs typeface="Times New Roman" pitchFamily="18" charset="0"/>
              </a:rPr>
              <a:t>назива се</a:t>
            </a:r>
            <a:r>
              <a:rPr lang="sr-Latn-RS" sz="2800" dirty="0" smtClean="0">
                <a:latin typeface="Times New Roman" pitchFamily="18" charset="0"/>
                <a:cs typeface="Times New Roman" pitchFamily="18" charset="0"/>
              </a:rPr>
              <a:t> Codex Alimentarius </a:t>
            </a:r>
            <a:r>
              <a:rPr lang="sr-Cyrl-RS" sz="2800" dirty="0" smtClean="0">
                <a:latin typeface="Times New Roman" pitchFamily="18" charset="0"/>
                <a:cs typeface="Times New Roman" pitchFamily="18" charset="0"/>
              </a:rPr>
              <a:t>(“књига хране”).</a:t>
            </a:r>
          </a:p>
          <a:p>
            <a:r>
              <a:rPr lang="sr-Cyrl-RS" sz="2800" dirty="0" smtClean="0">
                <a:latin typeface="Times New Roman" pitchFamily="18" charset="0"/>
                <a:cs typeface="Times New Roman" pitchFamily="18" charset="0"/>
              </a:rPr>
              <a:t>Текстови   </a:t>
            </a:r>
            <a:r>
              <a:rPr lang="sr-Latn-RS" sz="2800" dirty="0" smtClean="0">
                <a:latin typeface="Times New Roman" pitchFamily="18" charset="0"/>
                <a:cs typeface="Times New Roman" pitchFamily="18" charset="0"/>
              </a:rPr>
              <a:t>Codex Alimentarius </a:t>
            </a:r>
            <a:r>
              <a:rPr lang="sr-Cyrl-RS" sz="2800" dirty="0" smtClean="0">
                <a:latin typeface="Times New Roman" pitchFamily="18" charset="0"/>
                <a:cs typeface="Times New Roman" pitchFamily="18" charset="0"/>
              </a:rPr>
              <a:t>односе се на хигијену хране, контаминенте и адитиве у храни, обележавање намирница, али и превентивне системе у обезбеђивању здравствено безбедне хране (добре праксе, </a:t>
            </a:r>
            <a:r>
              <a:rPr lang="sr-Latn-RS" sz="2800" dirty="0" smtClean="0">
                <a:latin typeface="Times New Roman" pitchFamily="18" charset="0"/>
                <a:cs typeface="Times New Roman" pitchFamily="18" charset="0"/>
              </a:rPr>
              <a:t>HACCP</a:t>
            </a:r>
            <a:r>
              <a:rPr lang="sr-Cyrl-RS" sz="2800" dirty="0" smtClean="0">
                <a:latin typeface="Times New Roman" pitchFamily="18" charset="0"/>
                <a:cs typeface="Times New Roman" pitchFamily="18" charset="0"/>
              </a:rPr>
              <a:t>).</a:t>
            </a:r>
          </a:p>
          <a:p>
            <a:r>
              <a:rPr lang="sr-Cyrl-R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Codex</a:t>
            </a:r>
            <a:r>
              <a:rPr lang="sr-Latn-RS" sz="2800" dirty="0" smtClean="0">
                <a:latin typeface="Times New Roman" pitchFamily="18" charset="0"/>
                <a:cs typeface="Times New Roman" pitchFamily="18" charset="0"/>
              </a:rPr>
              <a:t> Alimentarius </a:t>
            </a:r>
            <a:r>
              <a:rPr lang="sr-Cyrl-RS" sz="2800" dirty="0" smtClean="0">
                <a:latin typeface="Times New Roman" pitchFamily="18" charset="0"/>
                <a:cs typeface="Times New Roman" pitchFamily="18" charset="0"/>
              </a:rPr>
              <a:t>предлаже и методе узорковања и анализе различите врста хране.</a:t>
            </a:r>
          </a:p>
          <a:p>
            <a:r>
              <a:rPr lang="sr-Cyrl-RS" sz="2800" dirty="0" smtClean="0">
                <a:latin typeface="Times New Roman" pitchFamily="18" charset="0"/>
                <a:cs typeface="Times New Roman" pitchFamily="18" charset="0"/>
              </a:rPr>
              <a:t>Примена стандарда, препорука и смерница</a:t>
            </a: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Codex</a:t>
            </a:r>
            <a:r>
              <a:rPr lang="sr-Latn-RS" sz="2800" dirty="0" smtClean="0">
                <a:latin typeface="Times New Roman" pitchFamily="18" charset="0"/>
                <a:cs typeface="Times New Roman" pitchFamily="18" charset="0"/>
              </a:rPr>
              <a:t> Alimentarius</a:t>
            </a:r>
            <a:r>
              <a:rPr lang="sr-Latn-RS" sz="2800" dirty="0">
                <a:latin typeface="Times New Roman" pitchFamily="18" charset="0"/>
                <a:cs typeface="Times New Roman" pitchFamily="18" charset="0"/>
              </a:rPr>
              <a:t> </a:t>
            </a:r>
            <a:r>
              <a:rPr lang="sr-Cyrl-RS" sz="2800" dirty="0" smtClean="0">
                <a:latin typeface="Times New Roman" pitchFamily="18" charset="0"/>
                <a:cs typeface="Times New Roman" pitchFamily="18" charset="0"/>
              </a:rPr>
              <a:t>на националном нивоу није обавезујућа, али њихово поштовање олакшава промет хране на међународном тржишту, јер текстове </a:t>
            </a:r>
            <a:r>
              <a:rPr lang="sr-Latn-RS" sz="2800" dirty="0" smtClean="0">
                <a:latin typeface="Times New Roman" pitchFamily="18" charset="0"/>
                <a:cs typeface="Times New Roman" pitchFamily="18" charset="0"/>
              </a:rPr>
              <a:t>CAC </a:t>
            </a:r>
            <a:r>
              <a:rPr lang="sr-Cyrl-RS" sz="2800" dirty="0" smtClean="0">
                <a:latin typeface="Times New Roman" pitchFamily="18" charset="0"/>
                <a:cs typeface="Times New Roman" pitchFamily="18" charset="0"/>
              </a:rPr>
              <a:t>уважава и Светска трговинска организација (енгл.</a:t>
            </a:r>
            <a:r>
              <a:rPr lang="sr-Latn-RS" sz="2800" dirty="0" smtClean="0">
                <a:latin typeface="Times New Roman" pitchFamily="18" charset="0"/>
                <a:cs typeface="Times New Roman" pitchFamily="18" charset="0"/>
              </a:rPr>
              <a:t> World Trade Organization- WTO</a:t>
            </a:r>
            <a:r>
              <a:rPr lang="sr-Cyrl-RS" sz="2800" dirty="0" smtClean="0">
                <a:latin typeface="Times New Roman" pitchFamily="18" charset="0"/>
                <a:cs typeface="Times New Roman" pitchFamily="18" charset="0"/>
              </a:rPr>
              <a:t>)</a:t>
            </a:r>
            <a:r>
              <a:rPr lang="sr-Latn-RS"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a:bodyPr>
          <a:lstStyle/>
          <a:p>
            <a:r>
              <a:rPr lang="sr-Cyrl-RS" sz="2800" b="1" dirty="0" smtClean="0">
                <a:latin typeface="Times New Roman" pitchFamily="18" charset="0"/>
                <a:cs typeface="Times New Roman" pitchFamily="18" charset="0"/>
              </a:rPr>
              <a:t>ОБЕЗБЕЂЕЊЕ ЗДРАВСТВЕНЕ БЕЗБЕДНОСТИ ХРАНЕ у САД</a:t>
            </a:r>
            <a:endParaRPr lang="en-US" sz="2800" dirty="0"/>
          </a:p>
        </p:txBody>
      </p:sp>
      <p:sp>
        <p:nvSpPr>
          <p:cNvPr id="3" name="Content Placeholder 2"/>
          <p:cNvSpPr>
            <a:spLocks noGrp="1"/>
          </p:cNvSpPr>
          <p:nvPr>
            <p:ph idx="1"/>
          </p:nvPr>
        </p:nvSpPr>
        <p:spPr>
          <a:xfrm>
            <a:off x="0" y="990600"/>
            <a:ext cx="9144000" cy="5867400"/>
          </a:xfrm>
        </p:spPr>
        <p:txBody>
          <a:bodyPr>
            <a:normAutofit/>
          </a:bodyPr>
          <a:lstStyle/>
          <a:p>
            <a:r>
              <a:rPr lang="sr-Cyrl-RS" sz="2400" b="1" dirty="0" smtClean="0">
                <a:latin typeface="Times New Roman" pitchFamily="18" charset="0"/>
                <a:cs typeface="Times New Roman" pitchFamily="18" charset="0"/>
              </a:rPr>
              <a:t>АГЕНЦИЈА ЗА ХРАНУ И ЛЕКОВЕ</a:t>
            </a:r>
          </a:p>
          <a:p>
            <a:pPr algn="just">
              <a:buNone/>
            </a:pPr>
            <a:r>
              <a:rPr lang="sr-Cyrl-RS" sz="2400" dirty="0" smtClean="0">
                <a:latin typeface="Times New Roman" pitchFamily="18" charset="0"/>
                <a:cs typeface="Times New Roman" pitchFamily="18" charset="0"/>
              </a:rPr>
              <a:t>	Здравствена безбедност хране (и хране за животиње) на тржишту САД под надлежношћу је Агенције за храну и лекове (</a:t>
            </a:r>
            <a:r>
              <a:rPr lang="sr-Latn-RS" sz="2400" dirty="0" smtClean="0">
                <a:latin typeface="Times New Roman" pitchFamily="18" charset="0"/>
                <a:cs typeface="Times New Roman" pitchFamily="18" charset="0"/>
              </a:rPr>
              <a:t>FDA US).</a:t>
            </a:r>
          </a:p>
          <a:p>
            <a:pPr algn="just">
              <a:buNone/>
            </a:pPr>
            <a:r>
              <a:rPr lang="sr-Cyrl-RS" sz="2400" dirty="0" smtClean="0">
                <a:latin typeface="Times New Roman" pitchFamily="18" charset="0"/>
                <a:cs typeface="Times New Roman" pitchFamily="18" charset="0"/>
              </a:rPr>
              <a:t>	Основни закон у области обезбеђења здравствене безбедности хране у САД је </a:t>
            </a:r>
            <a:r>
              <a:rPr lang="sr-Latn-RS" sz="2400" dirty="0" smtClean="0">
                <a:latin typeface="Times New Roman" pitchFamily="18" charset="0"/>
                <a:cs typeface="Times New Roman" pitchFamily="18" charset="0"/>
              </a:rPr>
              <a:t>Federal Food, Drug and Cosmetic Act (FD&amp;C Act) </a:t>
            </a:r>
            <a:r>
              <a:rPr lang="sr-Cyrl-RS" sz="2400" dirty="0" smtClean="0">
                <a:latin typeface="Times New Roman" pitchFamily="18" charset="0"/>
                <a:cs typeface="Times New Roman" pitchFamily="18" charset="0"/>
              </a:rPr>
              <a:t>који је од усвајања 1938. године до данас претрпео значајне измене: од закона који је прописивао како одговорити на контаминацију до закона који се заснива на превенцији контаминације хране. </a:t>
            </a:r>
          </a:p>
          <a:p>
            <a:pPr algn="just">
              <a:buNone/>
            </a:pPr>
            <a:r>
              <a:rPr lang="sr-Cyrl-RS" sz="2400" dirty="0">
                <a:latin typeface="Times New Roman" pitchFamily="18" charset="0"/>
                <a:cs typeface="Times New Roman" pitchFamily="18" charset="0"/>
              </a:rPr>
              <a:t>	</a:t>
            </a:r>
            <a:r>
              <a:rPr lang="sr-Cyrl-RS" sz="2400" dirty="0" smtClean="0">
                <a:latin typeface="Times New Roman" pitchFamily="18" charset="0"/>
                <a:cs typeface="Times New Roman" pitchFamily="18" charset="0"/>
              </a:rPr>
              <a:t>Значајне прекретнице на путу модернизације америчког законодавства у области производње и промета хране били су </a:t>
            </a:r>
            <a:r>
              <a:rPr lang="sr-Latn-RS" sz="2400" dirty="0" smtClean="0">
                <a:latin typeface="Times New Roman" pitchFamily="18" charset="0"/>
                <a:cs typeface="Times New Roman" pitchFamily="18" charset="0"/>
              </a:rPr>
              <a:t>Food and Drug Administration Modernization Act (FDAMA) </a:t>
            </a:r>
            <a:r>
              <a:rPr lang="sr-Cyrl-RS" sz="2400" dirty="0" smtClean="0">
                <a:latin typeface="Times New Roman" pitchFamily="18" charset="0"/>
                <a:cs typeface="Times New Roman" pitchFamily="18" charset="0"/>
              </a:rPr>
              <a:t>из</a:t>
            </a:r>
            <a:r>
              <a:rPr lang="sr-Latn-RS" sz="2400" dirty="0" smtClean="0">
                <a:latin typeface="Times New Roman" pitchFamily="18" charset="0"/>
                <a:cs typeface="Times New Roman" pitchFamily="18" charset="0"/>
              </a:rPr>
              <a:t> 1997</a:t>
            </a:r>
            <a:r>
              <a:rPr lang="sr-Cyrl-RS" sz="2400" dirty="0" smtClean="0">
                <a:latin typeface="Times New Roman" pitchFamily="18" charset="0"/>
                <a:cs typeface="Times New Roman" pitchFamily="18" charset="0"/>
              </a:rPr>
              <a:t>. године и </a:t>
            </a:r>
            <a:r>
              <a:rPr lang="sr-Latn-RS" sz="2400" dirty="0" smtClean="0">
                <a:latin typeface="Times New Roman" pitchFamily="18" charset="0"/>
                <a:cs typeface="Times New Roman" pitchFamily="18" charset="0"/>
              </a:rPr>
              <a:t>Food Safety Modernization Act (FSMA, 2001) </a:t>
            </a:r>
            <a:r>
              <a:rPr lang="sr-Cyrl-RS" sz="2400" dirty="0" smtClean="0">
                <a:latin typeface="Times New Roman" pitchFamily="18" charset="0"/>
                <a:cs typeface="Times New Roman" pitchFamily="18" charset="0"/>
              </a:rPr>
              <a:t>који су додатно допринели заштити потрошача и промоцији јавног здравља.</a:t>
            </a:r>
            <a:endParaRPr lang="en-US" sz="24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r>
              <a:rPr lang="sr-Cyrl-RS" sz="3600" dirty="0" smtClean="0">
                <a:latin typeface="Times New Roman" pitchFamily="18" charset="0"/>
                <a:cs typeface="Times New Roman" pitchFamily="18" charset="0"/>
              </a:rPr>
              <a:t>Област </a:t>
            </a:r>
            <a:r>
              <a:rPr lang="sr-Cyrl-RS" sz="3600" b="1" u="sng" dirty="0" smtClean="0">
                <a:latin typeface="Times New Roman" pitchFamily="18" charset="0"/>
                <a:cs typeface="Times New Roman" pitchFamily="18" charset="0"/>
              </a:rPr>
              <a:t>дијететских суплемената </a:t>
            </a:r>
            <a:r>
              <a:rPr lang="sr-Cyrl-RS" sz="3600" dirty="0" smtClean="0">
                <a:latin typeface="Times New Roman" pitchFamily="18" charset="0"/>
                <a:cs typeface="Times New Roman" pitchFamily="18" charset="0"/>
              </a:rPr>
              <a:t>је због свог значаја регулисана посебним законом: </a:t>
            </a:r>
            <a:r>
              <a:rPr lang="sr-Latn-RS" sz="3600" b="1" u="sng" dirty="0" smtClean="0">
                <a:latin typeface="Times New Roman" pitchFamily="18" charset="0"/>
                <a:cs typeface="Times New Roman" pitchFamily="18" charset="0"/>
              </a:rPr>
              <a:t>Dietary Supplement Health and Education Act (1994)</a:t>
            </a:r>
            <a:r>
              <a:rPr lang="sr-Cyrl-RS" sz="3600" b="1" u="sng" dirty="0" smtClean="0">
                <a:latin typeface="Times New Roman" pitchFamily="18" charset="0"/>
                <a:cs typeface="Times New Roman" pitchFamily="18" charset="0"/>
              </a:rPr>
              <a:t>,</a:t>
            </a:r>
            <a:r>
              <a:rPr lang="sr-Cyrl-RS" sz="3600" dirty="0" smtClean="0">
                <a:latin typeface="Times New Roman" pitchFamily="18" charset="0"/>
                <a:cs typeface="Times New Roman" pitchFamily="18" charset="0"/>
              </a:rPr>
              <a:t> који </a:t>
            </a:r>
            <a:r>
              <a:rPr lang="sr-Cyrl-RS" sz="3600" u="sng" dirty="0" smtClean="0">
                <a:latin typeface="Times New Roman" pitchFamily="18" charset="0"/>
                <a:cs typeface="Times New Roman" pitchFamily="18" charset="0"/>
              </a:rPr>
              <a:t>описује</a:t>
            </a:r>
          </a:p>
          <a:p>
            <a:r>
              <a:rPr lang="sr-Cyrl-RS" sz="3600" u="sng" dirty="0" smtClean="0">
                <a:latin typeface="Times New Roman" pitchFamily="18" charset="0"/>
                <a:cs typeface="Times New Roman" pitchFamily="18" charset="0"/>
              </a:rPr>
              <a:t>безбедност употребе и </a:t>
            </a:r>
          </a:p>
          <a:p>
            <a:r>
              <a:rPr lang="sr-Cyrl-RS" sz="3600" u="sng" dirty="0" smtClean="0">
                <a:latin typeface="Times New Roman" pitchFamily="18" charset="0"/>
                <a:cs typeface="Times New Roman" pitchFamily="18" charset="0"/>
              </a:rPr>
              <a:t>начин доказивања ефекта дијететских суплемената</a:t>
            </a:r>
            <a:r>
              <a:rPr lang="sr-Cyrl-RS" sz="3600" dirty="0" smtClean="0">
                <a:latin typeface="Times New Roman" pitchFamily="18" charset="0"/>
                <a:cs typeface="Times New Roman" pitchFamily="18" charset="0"/>
              </a:rPr>
              <a:t>, </a:t>
            </a:r>
          </a:p>
          <a:p>
            <a:r>
              <a:rPr lang="sr-Cyrl-RS" sz="3600" u="sng" dirty="0" smtClean="0">
                <a:latin typeface="Times New Roman" pitchFamily="18" charset="0"/>
                <a:cs typeface="Times New Roman" pitchFamily="18" charset="0"/>
              </a:rPr>
              <a:t>декларисање дијететских суплемената</a:t>
            </a:r>
            <a:r>
              <a:rPr lang="sr-Cyrl-RS" sz="3600" dirty="0" smtClean="0">
                <a:latin typeface="Times New Roman" pitchFamily="18" charset="0"/>
                <a:cs typeface="Times New Roman" pitchFamily="18" charset="0"/>
              </a:rPr>
              <a:t>, </a:t>
            </a:r>
          </a:p>
          <a:p>
            <a:r>
              <a:rPr lang="sr-Cyrl-RS" sz="3600" u="sng" dirty="0" smtClean="0">
                <a:latin typeface="Times New Roman" pitchFamily="18" charset="0"/>
                <a:cs typeface="Times New Roman" pitchFamily="18" charset="0"/>
              </a:rPr>
              <a:t>здравствене изјаве </a:t>
            </a:r>
            <a:r>
              <a:rPr lang="sr-Cyrl-RS" sz="3600" dirty="0" smtClean="0">
                <a:latin typeface="Times New Roman" pitchFamily="18" charset="0"/>
                <a:cs typeface="Times New Roman" pitchFamily="18" charset="0"/>
              </a:rPr>
              <a:t>које дијететски суплементи могу да носе, као и </a:t>
            </a:r>
          </a:p>
          <a:p>
            <a:r>
              <a:rPr lang="sr-Cyrl-RS" sz="3600" u="sng" dirty="0" smtClean="0">
                <a:latin typeface="Times New Roman" pitchFamily="18" charset="0"/>
                <a:cs typeface="Times New Roman" pitchFamily="18" charset="0"/>
              </a:rPr>
              <a:t>разлоге</a:t>
            </a:r>
            <a:r>
              <a:rPr lang="sr-Cyrl-RS" sz="3600" dirty="0" smtClean="0">
                <a:latin typeface="Times New Roman" pitchFamily="18" charset="0"/>
                <a:cs typeface="Times New Roman" pitchFamily="18" charset="0"/>
              </a:rPr>
              <a:t> и </a:t>
            </a:r>
            <a:r>
              <a:rPr lang="sr-Cyrl-RS" sz="3600" u="sng" dirty="0" smtClean="0">
                <a:latin typeface="Times New Roman" pitchFamily="18" charset="0"/>
                <a:cs typeface="Times New Roman" pitchFamily="18" charset="0"/>
              </a:rPr>
              <a:t>начине</a:t>
            </a:r>
            <a:r>
              <a:rPr lang="sr-Cyrl-RS" sz="3600" dirty="0" smtClean="0">
                <a:latin typeface="Times New Roman" pitchFamily="18" charset="0"/>
                <a:cs typeface="Times New Roman" pitchFamily="18" charset="0"/>
              </a:rPr>
              <a:t> </a:t>
            </a:r>
            <a:r>
              <a:rPr lang="sr-Cyrl-RS" sz="3600" u="sng" dirty="0" smtClean="0">
                <a:latin typeface="Times New Roman" pitchFamily="18" charset="0"/>
                <a:cs typeface="Times New Roman" pitchFamily="18" charset="0"/>
              </a:rPr>
              <a:t>повлачења </a:t>
            </a:r>
            <a:r>
              <a:rPr lang="sr-Cyrl-RS" sz="3600" dirty="0" smtClean="0">
                <a:latin typeface="Times New Roman" pitchFamily="18" charset="0"/>
                <a:cs typeface="Times New Roman" pitchFamily="18" charset="0"/>
              </a:rPr>
              <a:t>дијететских суплемената са тржишта.</a:t>
            </a:r>
            <a:endParaRPr lang="en-US" sz="36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ormAutofit fontScale="90000"/>
          </a:bodyPr>
          <a:lstStyle/>
          <a:p>
            <a:r>
              <a:rPr lang="sr-Cyrl-RS" sz="3200" b="1" dirty="0" smtClean="0">
                <a:latin typeface="Times New Roman" pitchFamily="18" charset="0"/>
                <a:cs typeface="Times New Roman" pitchFamily="18" charset="0"/>
              </a:rPr>
              <a:t>ОБЕЗБЕЂЕЊЕ ЗДРАВСТВЕНЕ БЕЗБЕДНОСТИ ХРАНЕ у ЕУ</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0" y="914400"/>
            <a:ext cx="9144000" cy="5943600"/>
          </a:xfrm>
        </p:spPr>
        <p:txBody>
          <a:bodyPr>
            <a:normAutofit fontScale="92500"/>
          </a:bodyPr>
          <a:lstStyle/>
          <a:p>
            <a:pPr>
              <a:buNone/>
            </a:pPr>
            <a:r>
              <a:rPr lang="sr-Cyrl-RS" sz="28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Одлуке везане за законодавност у области здравствене безбедности хране у ЕУ су у надлежности </a:t>
            </a:r>
          </a:p>
          <a:p>
            <a:r>
              <a:rPr lang="sr-Cyrl-RS" sz="2400" dirty="0" smtClean="0">
                <a:latin typeface="Times New Roman" pitchFamily="18" charset="0"/>
                <a:cs typeface="Times New Roman" pitchFamily="18" charset="0"/>
              </a:rPr>
              <a:t>Европске Комисије (ЕЦ), </a:t>
            </a:r>
          </a:p>
          <a:p>
            <a:r>
              <a:rPr lang="sr-Cyrl-RS" sz="2400" dirty="0" smtClean="0">
                <a:latin typeface="Times New Roman" pitchFamily="18" charset="0"/>
                <a:cs typeface="Times New Roman" pitchFamily="18" charset="0"/>
              </a:rPr>
              <a:t>Европског парламента, </a:t>
            </a:r>
          </a:p>
          <a:p>
            <a:r>
              <a:rPr lang="sr-Cyrl-RS" sz="2400" dirty="0" smtClean="0">
                <a:latin typeface="Times New Roman" pitchFamily="18" charset="0"/>
                <a:cs typeface="Times New Roman" pitchFamily="18" charset="0"/>
              </a:rPr>
              <a:t>Савета Европске уније и </a:t>
            </a:r>
          </a:p>
          <a:p>
            <a:r>
              <a:rPr lang="sr-Cyrl-RS" sz="2400" dirty="0">
                <a:latin typeface="Times New Roman" pitchFamily="18" charset="0"/>
                <a:cs typeface="Times New Roman" pitchFamily="18" charset="0"/>
              </a:rPr>
              <a:t>Н</a:t>
            </a:r>
            <a:r>
              <a:rPr lang="sr-Cyrl-RS" sz="2400" dirty="0" smtClean="0">
                <a:latin typeface="Times New Roman" pitchFamily="18" charset="0"/>
                <a:cs typeface="Times New Roman" pitchFamily="18" charset="0"/>
              </a:rPr>
              <a:t>ационалних ауторитета земаља чланица.</a:t>
            </a:r>
          </a:p>
          <a:p>
            <a:pPr>
              <a:buNone/>
            </a:pPr>
            <a:r>
              <a:rPr lang="sr-Cyrl-RS" sz="2400" dirty="0" smtClean="0">
                <a:latin typeface="Times New Roman" pitchFamily="18" charset="0"/>
                <a:cs typeface="Times New Roman" pitchFamily="18" charset="0"/>
              </a:rPr>
              <a:t>	Генерални Директорат Европске Комисије за здравље и потрошаче (енгл. Е</a:t>
            </a:r>
            <a:r>
              <a:rPr lang="sr-Latn-RS" sz="2400" dirty="0" smtClean="0">
                <a:latin typeface="Times New Roman" pitchFamily="18" charset="0"/>
                <a:cs typeface="Times New Roman" pitchFamily="18" charset="0"/>
              </a:rPr>
              <a:t>uropean Commission’s Directorate General for Health&amp;Consumers- DG SANCO) </a:t>
            </a:r>
            <a:r>
              <a:rPr lang="sr-Cyrl-RS" sz="2400" dirty="0" smtClean="0">
                <a:latin typeface="Times New Roman" pitchFamily="18" charset="0"/>
                <a:cs typeface="Times New Roman" pitchFamily="18" charset="0"/>
              </a:rPr>
              <a:t>ради на обезбеђењу здравствене безбедности хране, здравља и добробити животиња, као и здравља биљака кроз интегрисани приступ производњи хране- “од њиве до трпезе”.</a:t>
            </a:r>
          </a:p>
          <a:p>
            <a:pPr>
              <a:buNone/>
            </a:pPr>
            <a:r>
              <a:rPr lang="sr-Cyrl-RS" sz="2400" dirty="0">
                <a:latin typeface="Times New Roman" pitchFamily="18" charset="0"/>
                <a:cs typeface="Times New Roman" pitchFamily="18" charset="0"/>
              </a:rPr>
              <a:t>	</a:t>
            </a:r>
            <a:r>
              <a:rPr lang="sr-Cyrl-RS" sz="2400" dirty="0" smtClean="0">
                <a:latin typeface="Times New Roman" pitchFamily="18" charset="0"/>
                <a:cs typeface="Times New Roman" pitchFamily="18" charset="0"/>
              </a:rPr>
              <a:t>Плод рада</a:t>
            </a:r>
            <a:r>
              <a:rPr lang="sr-Latn-RS" sz="2400" dirty="0" smtClean="0">
                <a:latin typeface="Times New Roman" pitchFamily="18" charset="0"/>
                <a:cs typeface="Times New Roman" pitchFamily="18" charset="0"/>
              </a:rPr>
              <a:t> DG SANCO</a:t>
            </a:r>
            <a:r>
              <a:rPr lang="sr-Cyrl-RS" sz="2400" dirty="0" smtClean="0">
                <a:latin typeface="Times New Roman" pitchFamily="18" charset="0"/>
                <a:cs typeface="Times New Roman" pitchFamily="18" charset="0"/>
              </a:rPr>
              <a:t> је основни (али не и једини) законски акт везан за здравствену безбедност хране у ЕУ, Регулатива ЕЦ Но 178/2002 (</a:t>
            </a:r>
            <a:r>
              <a:rPr lang="sr-Cyrl-RS" sz="2400" b="1" u="sng" dirty="0" smtClean="0">
                <a:latin typeface="Times New Roman" pitchFamily="18" charset="0"/>
                <a:cs typeface="Times New Roman" pitchFamily="18" charset="0"/>
              </a:rPr>
              <a:t>општи закон о храни</a:t>
            </a:r>
            <a:r>
              <a:rPr lang="sr-Cyrl-RS" sz="2400" dirty="0" smtClean="0">
                <a:latin typeface="Times New Roman" pitchFamily="18" charset="0"/>
                <a:cs typeface="Times New Roman" pitchFamily="18" charset="0"/>
              </a:rPr>
              <a:t>, енгл. </a:t>
            </a:r>
            <a:r>
              <a:rPr lang="sr-Latn-RS" sz="2400" dirty="0" smtClean="0">
                <a:latin typeface="Times New Roman" pitchFamily="18" charset="0"/>
                <a:cs typeface="Times New Roman" pitchFamily="18" charset="0"/>
              </a:rPr>
              <a:t>General Food Law)</a:t>
            </a:r>
            <a:r>
              <a:rPr lang="sr-Cyrl-RS" sz="2400" dirty="0" smtClean="0">
                <a:latin typeface="Times New Roman" pitchFamily="18" charset="0"/>
                <a:cs typeface="Times New Roman" pitchFamily="18" charset="0"/>
              </a:rPr>
              <a:t> чији је циљ осигурање права потрошача на здрваствено безбедну храну, као и тачне и научно засноване информације. </a:t>
            </a:r>
            <a:endParaRPr lang="en-US" sz="24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r>
              <a:rPr lang="sr-Cyrl-RS" sz="2800" dirty="0" smtClean="0">
                <a:latin typeface="Times New Roman" pitchFamily="18" charset="0"/>
                <a:cs typeface="Times New Roman" pitchFamily="18" charset="0"/>
              </a:rPr>
              <a:t>Поменута Регулатива садржи дефиниције, објашњава принципе и обавезе у производњи и промету хране и хране за животиње.</a:t>
            </a:r>
          </a:p>
          <a:p>
            <a:r>
              <a:rPr lang="sr-Cyrl-RS" sz="2800" dirty="0" smtClean="0">
                <a:latin typeface="Times New Roman" pitchFamily="18" charset="0"/>
                <a:cs typeface="Times New Roman" pitchFamily="18" charset="0"/>
              </a:rPr>
              <a:t>Одговорност за поштовање одредби Регулативе лежи на произвођачима хране и хране за животиње, док контролу поштовања одредби Регулативе треба да спроводе одговарајући ауторитети земаља чланица.</a:t>
            </a:r>
          </a:p>
          <a:p>
            <a:r>
              <a:rPr lang="sr-Cyrl-RS" sz="2800" dirty="0" smtClean="0">
                <a:latin typeface="Times New Roman" pitchFamily="18" charset="0"/>
                <a:cs typeface="Times New Roman" pitchFamily="18" charset="0"/>
              </a:rPr>
              <a:t>Регулатива ЕЦ 178/2002 представља оквир за развој националног законодавства у замљама чланицама ЕУ и основу за хармонизацију националних закона што треба да допринесе слободном промету хране и хране за животиње у ЕУ.</a:t>
            </a:r>
          </a:p>
          <a:p>
            <a:r>
              <a:rPr lang="sr-Cyrl-RS" sz="2800" dirty="0" smtClean="0">
                <a:latin typeface="Times New Roman" pitchFamily="18" charset="0"/>
                <a:cs typeface="Times New Roman" pitchFamily="18" charset="0"/>
              </a:rPr>
              <a:t>У основи Регулативе ЕЦ 178/2002 је анализа ризика (процена ризика, управљање ризиком и комуникација ризиком) која треба да буде заснована на научним доказима, објективна и транспарентна. </a:t>
            </a:r>
          </a:p>
          <a:p>
            <a:r>
              <a:rPr lang="sr-Cyrl-RS" sz="2800" dirty="0" smtClean="0">
                <a:latin typeface="Times New Roman" pitchFamily="18" charset="0"/>
                <a:cs typeface="Times New Roman" pitchFamily="18" charset="0"/>
              </a:rPr>
              <a:t>У раду на процени ризика, ЕЦ користи стручна мишљења Европске агенције за безбедност хране.</a:t>
            </a:r>
            <a:endParaRPr lang="en-US" sz="2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pPr algn="l"/>
            <a:r>
              <a:rPr lang="sr-Cyrl-RS" sz="2800" b="1" dirty="0" smtClean="0">
                <a:latin typeface="Times New Roman" pitchFamily="18" charset="0"/>
                <a:cs typeface="Times New Roman" pitchFamily="18" charset="0"/>
              </a:rPr>
              <a:t>ЕФСА- ЕВРОПСКА АГЕНЦИЈА ЗА БЕЗБЕДНОСТ ХРАНЕ</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0" y="1143000"/>
            <a:ext cx="9144000" cy="5715000"/>
          </a:xfrm>
        </p:spPr>
        <p:txBody>
          <a:bodyPr>
            <a:normAutofit/>
          </a:bodyPr>
          <a:lstStyle/>
          <a:p>
            <a:r>
              <a:rPr lang="sr-Cyrl-RS" sz="2800" b="1" dirty="0" smtClean="0">
                <a:latin typeface="Times New Roman" pitchFamily="18" charset="0"/>
                <a:cs typeface="Times New Roman" pitchFamily="18" charset="0"/>
              </a:rPr>
              <a:t>ЕФСА </a:t>
            </a:r>
            <a:r>
              <a:rPr lang="sr-Cyrl-RS" sz="2800" dirty="0" smtClean="0">
                <a:latin typeface="Times New Roman" pitchFamily="18" charset="0"/>
                <a:cs typeface="Times New Roman" pitchFamily="18" charset="0"/>
              </a:rPr>
              <a:t>није надлежна за доношење закона у области здравствене безбедности хране, нити је одговорна за спровођење поменутих закона.</a:t>
            </a:r>
          </a:p>
          <a:p>
            <a:r>
              <a:rPr lang="sr-Cyrl-RS" sz="2800" dirty="0" smtClean="0">
                <a:latin typeface="Times New Roman" pitchFamily="18" charset="0"/>
                <a:cs typeface="Times New Roman" pitchFamily="18" charset="0"/>
              </a:rPr>
              <a:t>Улога</a:t>
            </a:r>
            <a:r>
              <a:rPr lang="sr-Cyrl-RS" sz="2800" b="1" dirty="0" smtClean="0">
                <a:latin typeface="Times New Roman" pitchFamily="18" charset="0"/>
                <a:cs typeface="Times New Roman" pitchFamily="18" charset="0"/>
              </a:rPr>
              <a:t> ЕФСА </a:t>
            </a:r>
            <a:r>
              <a:rPr lang="sr-Cyrl-RS" sz="2800" dirty="0" smtClean="0">
                <a:latin typeface="Times New Roman" pitchFamily="18" charset="0"/>
                <a:cs typeface="Times New Roman" pitchFamily="18" charset="0"/>
              </a:rPr>
              <a:t>је да кроз посебне панеле стручњака </a:t>
            </a:r>
            <a:r>
              <a:rPr lang="sr-Cyrl-RS" sz="2800" b="1" u="sng" dirty="0" smtClean="0">
                <a:latin typeface="Times New Roman" pitchFamily="18" charset="0"/>
                <a:cs typeface="Times New Roman" pitchFamily="18" charset="0"/>
              </a:rPr>
              <a:t>пружа независне стручне савете</a:t>
            </a:r>
            <a:r>
              <a:rPr lang="sr-Cyrl-RS" sz="2800" dirty="0" smtClean="0">
                <a:latin typeface="Times New Roman" pitchFamily="18" charset="0"/>
                <a:cs typeface="Times New Roman" pitchFamily="18" charset="0"/>
              </a:rPr>
              <a:t> (стручна мишљења, енгл. </a:t>
            </a:r>
            <a:r>
              <a:rPr lang="en-US" sz="2800" dirty="0" smtClean="0">
                <a:latin typeface="Times New Roman" pitchFamily="18" charset="0"/>
                <a:cs typeface="Times New Roman" pitchFamily="18" charset="0"/>
              </a:rPr>
              <a:t>scientific</a:t>
            </a:r>
            <a:r>
              <a:rPr lang="sr-Latn-RS" sz="2800" dirty="0" smtClean="0">
                <a:latin typeface="Times New Roman" pitchFamily="18" charset="0"/>
                <a:cs typeface="Times New Roman" pitchFamily="18" charset="0"/>
              </a:rPr>
              <a:t> opinions) </a:t>
            </a:r>
            <a:r>
              <a:rPr lang="sr-Cyrl-RS" sz="2800" dirty="0" smtClean="0">
                <a:latin typeface="Times New Roman" pitchFamily="18" charset="0"/>
                <a:cs typeface="Times New Roman" pitchFamily="18" charset="0"/>
              </a:rPr>
              <a:t>у вези са здравственим ризицима из хране и хране за животиње, као помоћ менаџерима ризиком у Европској унији при доношењу одлука о управљању ризицима.</a:t>
            </a:r>
            <a:endParaRPr lang="en-US" sz="2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225</TotalTime>
  <Words>1273</Words>
  <Application>Microsoft Office PowerPoint</Application>
  <PresentationFormat>On-screen Show (4:3)</PresentationFormat>
  <Paragraphs>123</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ПЕТНАЕСТА НЕДЕЉА</vt:lpstr>
      <vt:lpstr>Slide 2</vt:lpstr>
      <vt:lpstr>ОБЕЗБЕЂЕЊЕ ЗДРАВСТВЕНЕ БЕЗБЕДНОСТИ ХРАНЕ НА МЕЂУНАРОДНОМ НИВОУ</vt:lpstr>
      <vt:lpstr>Slide 4</vt:lpstr>
      <vt:lpstr>ОБЕЗБЕЂЕЊЕ ЗДРАВСТВЕНЕ БЕЗБЕДНОСТИ ХРАНЕ у САД</vt:lpstr>
      <vt:lpstr>Slide 6</vt:lpstr>
      <vt:lpstr>ОБЕЗБЕЂЕЊЕ ЗДРАВСТВЕНЕ БЕЗБЕДНОСТИ ХРАНЕ у ЕУ</vt:lpstr>
      <vt:lpstr>Slide 8</vt:lpstr>
      <vt:lpstr>ЕФСА- ЕВРОПСКА АГЕНЦИЈА ЗА БЕЗБЕДНОСТ ХРАНЕ</vt:lpstr>
      <vt:lpstr>Slide 10</vt:lpstr>
      <vt:lpstr>Slide 11</vt:lpstr>
      <vt:lpstr>Slide 12</vt:lpstr>
      <vt:lpstr>Slide 13</vt:lpstr>
      <vt:lpstr>Као основна начела Закона о безбедности хране наводе се:</vt:lpstr>
      <vt:lpstr>НАЧЕЛО АНАЛИЗЕ РИЗИКА</vt:lpstr>
      <vt:lpstr>НАЧЕЛО ПРЕДОСТРОЖНОСТИ</vt:lpstr>
      <vt:lpstr>НАЧЕЛО ЗАШТИТЕ ИНТЕРЕСА ПОТРОШАЧА</vt:lpstr>
      <vt:lpstr>НАЧЕЛО ТРАНСПАРЕНТНОСТИ</vt:lpstr>
      <vt:lpstr>Slide 19</vt:lpstr>
      <vt:lpstr>Slide 20</vt:lpstr>
      <vt:lpstr>Slide 21</vt:lpstr>
      <vt:lpstr> Шта очекујемо од хране у 21. веку? </vt:lpstr>
      <vt:lpstr>Slide 23</vt:lpstr>
      <vt:lpstr>Slide 24</vt:lpstr>
      <vt:lpstr>Повезаност броматологије са другим наукама</vt:lpstr>
      <vt:lpstr>Slide 26</vt:lpstr>
      <vt:lpstr> ЗАДАЦИ БРОМАТОЛОГИЈЕ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ПЕТНАЕСТА НЕДЕЉА</dc:title>
  <dc:creator>Vasiljevic</dc:creator>
  <cp:lastModifiedBy>Pc</cp:lastModifiedBy>
  <cp:revision>35</cp:revision>
  <dcterms:created xsi:type="dcterms:W3CDTF">2018-12-15T09:03:52Z</dcterms:created>
  <dcterms:modified xsi:type="dcterms:W3CDTF">2020-09-14T20:52:24Z</dcterms:modified>
</cp:coreProperties>
</file>